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307" r:id="rId3"/>
    <p:sldId id="301" r:id="rId4"/>
    <p:sldId id="304" r:id="rId5"/>
    <p:sldId id="315" r:id="rId6"/>
    <p:sldId id="323" r:id="rId7"/>
    <p:sldId id="324" r:id="rId8"/>
    <p:sldId id="305" r:id="rId9"/>
    <p:sldId id="306" r:id="rId10"/>
    <p:sldId id="314" r:id="rId11"/>
    <p:sldId id="311" r:id="rId12"/>
    <p:sldId id="316" r:id="rId13"/>
    <p:sldId id="312" r:id="rId14"/>
    <p:sldId id="325" r:id="rId15"/>
    <p:sldId id="313" r:id="rId16"/>
    <p:sldId id="308" r:id="rId17"/>
    <p:sldId id="310" r:id="rId18"/>
    <p:sldId id="320" r:id="rId19"/>
    <p:sldId id="317" r:id="rId20"/>
    <p:sldId id="318" r:id="rId21"/>
    <p:sldId id="319" r:id="rId22"/>
    <p:sldId id="309" r:id="rId23"/>
    <p:sldId id="300" r:id="rId24"/>
    <p:sldId id="303"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66" autoAdjust="0"/>
    <p:restoredTop sz="73531" autoAdjust="0"/>
  </p:normalViewPr>
  <p:slideViewPr>
    <p:cSldViewPr snapToGrid="0">
      <p:cViewPr varScale="1">
        <p:scale>
          <a:sx n="77" d="100"/>
          <a:sy n="77" d="100"/>
        </p:scale>
        <p:origin x="288" y="5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jpe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B76A562-A683-44C8-9F93-943D1C773995}" type="datetimeFigureOut">
              <a:rPr lang="en-US" smtClean="0"/>
              <a:t>8/29/2018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5C7C43-69DC-4FC4-877B-A2949D917D02}" type="slidenum">
              <a:rPr lang="en-US" smtClean="0"/>
              <a:t>‹#›</a:t>
            </a:fld>
            <a:endParaRPr lang="en-US"/>
          </a:p>
        </p:txBody>
      </p:sp>
    </p:spTree>
    <p:extLst>
      <p:ext uri="{BB962C8B-B14F-4D97-AF65-F5344CB8AC3E}">
        <p14:creationId xmlns:p14="http://schemas.microsoft.com/office/powerpoint/2010/main" val="2602569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I am Michael Braine from the Dimensional Metrology Group at NIST and you are here to learn, hopefully, a bit about an inexpensive open-source laboratory environment monitoring system developed at and used by NIST.</a:t>
            </a:r>
          </a:p>
        </p:txBody>
      </p:sp>
      <p:sp>
        <p:nvSpPr>
          <p:cNvPr id="4" name="Slide Number Placeholder 3"/>
          <p:cNvSpPr>
            <a:spLocks noGrp="1"/>
          </p:cNvSpPr>
          <p:nvPr>
            <p:ph type="sldNum" sz="quarter" idx="10"/>
          </p:nvPr>
        </p:nvSpPr>
        <p:spPr/>
        <p:txBody>
          <a:bodyPr/>
          <a:lstStyle/>
          <a:p>
            <a:fld id="{DF5C7C43-69DC-4FC4-877B-A2949D917D02}" type="slidenum">
              <a:rPr lang="en-US" smtClean="0"/>
              <a:t>1</a:t>
            </a:fld>
            <a:endParaRPr lang="en-US"/>
          </a:p>
        </p:txBody>
      </p:sp>
    </p:spTree>
    <p:extLst>
      <p:ext uri="{BB962C8B-B14F-4D97-AF65-F5344CB8AC3E}">
        <p14:creationId xmlns:p14="http://schemas.microsoft.com/office/powerpoint/2010/main" val="3363331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total cost for a single device is very little for each lab. Without the sensor, assuming you can interface into existing environment sensors, the system costs $130 per lab. With the sensor we purchased, $430 per lab. I don’t list the sensor we bought, because NIST cannot appear to endorse any particular company and therein arises a small problem in sharing a design that simply works, the interface will need set up for whatever sensor is paired with the system. If you are familiar with interfacing, this takes 10 minutes, maybe 30 if new. The raspberry pi platforms are open source, and different manufacturers print the same boards, so we can list it. </a:t>
            </a:r>
          </a:p>
        </p:txBody>
      </p:sp>
      <p:sp>
        <p:nvSpPr>
          <p:cNvPr id="4" name="Slide Number Placeholder 3"/>
          <p:cNvSpPr>
            <a:spLocks noGrp="1"/>
          </p:cNvSpPr>
          <p:nvPr>
            <p:ph type="sldNum" sz="quarter" idx="10"/>
          </p:nvPr>
        </p:nvSpPr>
        <p:spPr/>
        <p:txBody>
          <a:bodyPr/>
          <a:lstStyle/>
          <a:p>
            <a:fld id="{DF5C7C43-69DC-4FC4-877B-A2949D917D02}" type="slidenum">
              <a:rPr lang="en-US" smtClean="0"/>
              <a:t>10</a:t>
            </a:fld>
            <a:endParaRPr lang="en-US"/>
          </a:p>
        </p:txBody>
      </p:sp>
    </p:spTree>
    <p:extLst>
      <p:ext uri="{BB962C8B-B14F-4D97-AF65-F5344CB8AC3E}">
        <p14:creationId xmlns:p14="http://schemas.microsoft.com/office/powerpoint/2010/main" val="12626355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overall design of the system is very simple. There are three components: a </a:t>
            </a:r>
            <a:r>
              <a:rPr lang="en-US" dirty="0" err="1"/>
              <a:t>Rpi</a:t>
            </a:r>
            <a:r>
              <a:rPr lang="en-US" dirty="0"/>
              <a:t> for the brain, an optional display, and a commercial combination temperature/humidity sensor so we did not have to build a temperature sensing circuit. There is plenty of room for functionality expansion and modularity with USB, and GPIO on the </a:t>
            </a:r>
            <a:r>
              <a:rPr lang="en-US" dirty="0" err="1"/>
              <a:t>Rpi</a:t>
            </a:r>
            <a:r>
              <a:rPr lang="en-US" dirty="0"/>
              <a:t>.</a:t>
            </a:r>
          </a:p>
        </p:txBody>
      </p:sp>
      <p:sp>
        <p:nvSpPr>
          <p:cNvPr id="4" name="Slide Number Placeholder 3"/>
          <p:cNvSpPr>
            <a:spLocks noGrp="1"/>
          </p:cNvSpPr>
          <p:nvPr>
            <p:ph type="sldNum" sz="quarter" idx="10"/>
          </p:nvPr>
        </p:nvSpPr>
        <p:spPr/>
        <p:txBody>
          <a:bodyPr/>
          <a:lstStyle/>
          <a:p>
            <a:fld id="{DF5C7C43-69DC-4FC4-877B-A2949D917D02}" type="slidenum">
              <a:rPr lang="en-US" smtClean="0"/>
              <a:t>11</a:t>
            </a:fld>
            <a:endParaRPr lang="en-US"/>
          </a:p>
        </p:txBody>
      </p:sp>
    </p:spTree>
    <p:extLst>
      <p:ext uri="{BB962C8B-B14F-4D97-AF65-F5344CB8AC3E}">
        <p14:creationId xmlns:p14="http://schemas.microsoft.com/office/powerpoint/2010/main" val="25956679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left is one of the systems in our labs that is displaying a graph of the environment from the past 12 hours. The top of the graph is temperature and bottom is humidity showing some activity in the past few hours. I also have one with me, and you can see this setup is very small. The </a:t>
            </a:r>
            <a:r>
              <a:rPr lang="en-US" dirty="0" err="1"/>
              <a:t>Rpi</a:t>
            </a:r>
            <a:r>
              <a:rPr lang="en-US" dirty="0"/>
              <a:t> itself is the size of a credit card.</a:t>
            </a:r>
          </a:p>
          <a:p>
            <a:endParaRPr lang="en-US" dirty="0"/>
          </a:p>
          <a:p>
            <a:r>
              <a:rPr lang="en-US" dirty="0"/>
              <a:t>The case is 3D printed ABS plastic. All the walls in our labs are magnetic, so on the back are strips of magnetic tape that hold the device to the lab walls.</a:t>
            </a:r>
          </a:p>
        </p:txBody>
      </p:sp>
      <p:sp>
        <p:nvSpPr>
          <p:cNvPr id="4" name="Slide Number Placeholder 3"/>
          <p:cNvSpPr>
            <a:spLocks noGrp="1"/>
          </p:cNvSpPr>
          <p:nvPr>
            <p:ph type="sldNum" sz="quarter" idx="10"/>
          </p:nvPr>
        </p:nvSpPr>
        <p:spPr/>
        <p:txBody>
          <a:bodyPr/>
          <a:lstStyle/>
          <a:p>
            <a:fld id="{DF5C7C43-69DC-4FC4-877B-A2949D917D02}" type="slidenum">
              <a:rPr lang="en-US" smtClean="0"/>
              <a:t>12</a:t>
            </a:fld>
            <a:endParaRPr lang="en-US"/>
          </a:p>
        </p:txBody>
      </p:sp>
    </p:spTree>
    <p:extLst>
      <p:ext uri="{BB962C8B-B14F-4D97-AF65-F5344CB8AC3E}">
        <p14:creationId xmlns:p14="http://schemas.microsoft.com/office/powerpoint/2010/main" val="15060709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is stored in .csv format, or comma-separated values, so that the data can be post-processed by another script, or easily opened in a spreadsheet like Excel.</a:t>
            </a:r>
          </a:p>
          <a:p>
            <a:r>
              <a:rPr lang="en-US" dirty="0"/>
              <a:t>We came up with a means to have a comprehensive list of users for all devices, with the ability to select which users receive messages from a particular lab by only specifying what lab the device is in. Similarly with the environment outage conditions, there is a comprehensive list of settings but each device only uses its own settings. These configurations are made by only editing their respective text settings files. The idea is, once the comprehensive list of settings for all labs was setup, the only thing that had to change between each lab was specifying in which lab the device was placed.</a:t>
            </a:r>
          </a:p>
          <a:p>
            <a:r>
              <a:rPr lang="en-US" dirty="0"/>
              <a:t>If you will be running many devices in a large network, as we do, I would recommend having a master system that can trickle user setting changes or updates down to each device over a network and aggregate data in one place. There are very easy to use, single line </a:t>
            </a:r>
            <a:r>
              <a:rPr lang="en-US" dirty="0" err="1"/>
              <a:t>linux</a:t>
            </a:r>
            <a:r>
              <a:rPr lang="en-US" dirty="0"/>
              <a:t> commands to do this, or the </a:t>
            </a:r>
            <a:r>
              <a:rPr lang="en-US" dirty="0" err="1"/>
              <a:t>PuTTy</a:t>
            </a:r>
            <a:r>
              <a:rPr lang="en-US" dirty="0"/>
              <a:t> program on Windows </a:t>
            </a:r>
            <a:r>
              <a:rPr lang="en-US"/>
              <a:t>is equivalent. </a:t>
            </a:r>
            <a:r>
              <a:rPr lang="en-US" dirty="0"/>
              <a:t>There is a link to an example of a master system at the end of this, the master system that we designed and use.</a:t>
            </a:r>
          </a:p>
        </p:txBody>
      </p:sp>
      <p:sp>
        <p:nvSpPr>
          <p:cNvPr id="4" name="Slide Number Placeholder 3"/>
          <p:cNvSpPr>
            <a:spLocks noGrp="1"/>
          </p:cNvSpPr>
          <p:nvPr>
            <p:ph type="sldNum" sz="quarter" idx="10"/>
          </p:nvPr>
        </p:nvSpPr>
        <p:spPr/>
        <p:txBody>
          <a:bodyPr/>
          <a:lstStyle/>
          <a:p>
            <a:fld id="{DF5C7C43-69DC-4FC4-877B-A2949D917D02}" type="slidenum">
              <a:rPr lang="en-US" smtClean="0"/>
              <a:t>13</a:t>
            </a:fld>
            <a:endParaRPr lang="en-US"/>
          </a:p>
        </p:txBody>
      </p:sp>
    </p:spTree>
    <p:extLst>
      <p:ext uri="{BB962C8B-B14F-4D97-AF65-F5344CB8AC3E}">
        <p14:creationId xmlns:p14="http://schemas.microsoft.com/office/powerpoint/2010/main" val="3999572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will be running many devices in a large network, as we do, I would recommend having a master system that can trickle user setting changes or updates down to each device over a network and aggregate data in one place, even host a website to remotely view the environment. There are very easy to use, single line </a:t>
            </a:r>
            <a:r>
              <a:rPr lang="en-US" dirty="0" err="1"/>
              <a:t>linux</a:t>
            </a:r>
            <a:r>
              <a:rPr lang="en-US" dirty="0"/>
              <a:t> commands to transfer data files, or the </a:t>
            </a:r>
            <a:r>
              <a:rPr lang="en-US" dirty="0" err="1"/>
              <a:t>PuTTy</a:t>
            </a:r>
            <a:r>
              <a:rPr lang="en-US" dirty="0"/>
              <a:t> program on Windows is equivalent for scripting. There is a link to an example of the master system that we designed and use at the end of this.</a:t>
            </a:r>
          </a:p>
        </p:txBody>
      </p:sp>
      <p:sp>
        <p:nvSpPr>
          <p:cNvPr id="4" name="Slide Number Placeholder 3"/>
          <p:cNvSpPr>
            <a:spLocks noGrp="1"/>
          </p:cNvSpPr>
          <p:nvPr>
            <p:ph type="sldNum" sz="quarter" idx="10"/>
          </p:nvPr>
        </p:nvSpPr>
        <p:spPr/>
        <p:txBody>
          <a:bodyPr/>
          <a:lstStyle/>
          <a:p>
            <a:fld id="{DF5C7C43-69DC-4FC4-877B-A2949D917D02}" type="slidenum">
              <a:rPr lang="en-US" smtClean="0"/>
              <a:t>14</a:t>
            </a:fld>
            <a:endParaRPr lang="en-US"/>
          </a:p>
        </p:txBody>
      </p:sp>
    </p:spTree>
    <p:extLst>
      <p:ext uri="{BB962C8B-B14F-4D97-AF65-F5344CB8AC3E}">
        <p14:creationId xmlns:p14="http://schemas.microsoft.com/office/powerpoint/2010/main" val="22334259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describes the logic of when a message is sent.</a:t>
            </a:r>
          </a:p>
          <a:p>
            <a:endParaRPr lang="en-US" dirty="0"/>
          </a:p>
          <a:p>
            <a:r>
              <a:rPr lang="en-US" dirty="0"/>
              <a:t>In the first case, the device will send a message with an attached graph to its laboratory owners should temperature or humidity limits be exceeded. </a:t>
            </a:r>
          </a:p>
          <a:p>
            <a:endParaRPr lang="en-US" dirty="0"/>
          </a:p>
          <a:p>
            <a:r>
              <a:rPr lang="en-US" dirty="0"/>
              <a:t>In the second case, the device will send a message with an attached graph to its laboratory owners should temperature or humidity conditions return within limits after a period of consecutive points show it is still within limits.</a:t>
            </a:r>
          </a:p>
          <a:p>
            <a:endParaRPr lang="en-US" dirty="0"/>
          </a:p>
          <a:p>
            <a:r>
              <a:rPr lang="en-US" dirty="0"/>
              <a:t>In the third case, when the environment is outside of the setpoints, the device will send a message for each occasion the environment changes by some increment. E.g., the temperature upper limit is 25 deg. C, and increment setting is 5 deg. C, there will be a message generated at 30 deg. C, 35, deg. C, </a:t>
            </a:r>
            <a:r>
              <a:rPr lang="en-US" dirty="0" err="1"/>
              <a:t>etc</a:t>
            </a:r>
            <a:r>
              <a:rPr lang="en-US" dirty="0"/>
              <a:t>, until the temperature returns below 25 deg. C. This is so that if the environment continues to worsen, the user will be informed.</a:t>
            </a:r>
          </a:p>
        </p:txBody>
      </p:sp>
      <p:sp>
        <p:nvSpPr>
          <p:cNvPr id="4" name="Slide Number Placeholder 3"/>
          <p:cNvSpPr>
            <a:spLocks noGrp="1"/>
          </p:cNvSpPr>
          <p:nvPr>
            <p:ph type="sldNum" sz="quarter" idx="10"/>
          </p:nvPr>
        </p:nvSpPr>
        <p:spPr/>
        <p:txBody>
          <a:bodyPr/>
          <a:lstStyle/>
          <a:p>
            <a:fld id="{DF5C7C43-69DC-4FC4-877B-A2949D917D02}" type="slidenum">
              <a:rPr lang="en-US" smtClean="0"/>
              <a:t>15</a:t>
            </a:fld>
            <a:endParaRPr lang="en-US"/>
          </a:p>
        </p:txBody>
      </p:sp>
    </p:spTree>
    <p:extLst>
      <p:ext uri="{BB962C8B-B14F-4D97-AF65-F5344CB8AC3E}">
        <p14:creationId xmlns:p14="http://schemas.microsoft.com/office/powerpoint/2010/main" val="3322160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 have some data from the system to share with you. It has been fully active in each of our labs since only March this year, but we have already collected 400 megabytes of environment data from almost 30 labs, totaling somewhere around 10 million points in 6 months. </a:t>
            </a:r>
          </a:p>
        </p:txBody>
      </p:sp>
      <p:sp>
        <p:nvSpPr>
          <p:cNvPr id="4" name="Slide Number Placeholder 3"/>
          <p:cNvSpPr>
            <a:spLocks noGrp="1"/>
          </p:cNvSpPr>
          <p:nvPr>
            <p:ph type="sldNum" sz="quarter" idx="10"/>
          </p:nvPr>
        </p:nvSpPr>
        <p:spPr/>
        <p:txBody>
          <a:bodyPr/>
          <a:lstStyle/>
          <a:p>
            <a:fld id="{DF5C7C43-69DC-4FC4-877B-A2949D917D02}" type="slidenum">
              <a:rPr lang="en-US" smtClean="0"/>
              <a:t>16</a:t>
            </a:fld>
            <a:endParaRPr lang="en-US"/>
          </a:p>
        </p:txBody>
      </p:sp>
    </p:spTree>
    <p:extLst>
      <p:ext uri="{BB962C8B-B14F-4D97-AF65-F5344CB8AC3E}">
        <p14:creationId xmlns:p14="http://schemas.microsoft.com/office/powerpoint/2010/main" val="3009501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These graphs are from May of this year in two of our buildings. The top row is the AML building, bottom row is our 50-year old Metrology building. Left column is temperature, right column is humidity. Each line is the environment of a single lab. Unfortunately for our workload, but fortunately for gathering data, this year has been a very active year. In Gaithersburg, MD there were several severe storms in the last few months and a very intense windstorm in February that each time knocked out a portion of the NIST site. For example, in May 2018 there were storms caused power</a:t>
            </a:r>
            <a:r>
              <a:rPr lang="en-US" baseline="0" dirty="0"/>
              <a:t> loss to a portion of the site, twice in that month, resulted in failure of HVAC equipment. The red arrows indicate the environment outage in both buildings simultaneously during each storm. Our group is certain we knew about the outages before even the HVAC guys because this system will also turn itself back on in the case of a power outage, once it receives power again, and resumes sending messages. It sent message to everyone on each lab mailing list. There were a total of 93 messages sent per outage, or an average of 3 per lab in the Dimensional Metrology Group. These events are an act of fate and cannot be timely resolved, but what can be resolved quickly are control board failures, HVAC motor belt failures, anything that can occur when you are not actively watching the environment. This system watches it constantly and tells you when something undesirable has happened.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For example, earlier in May 2018 the control board of our gage lab, this green line, failed on a Saturday, May 5</a:t>
            </a:r>
            <a:r>
              <a:rPr lang="en-US" baseline="30000" dirty="0"/>
              <a:t>th</a:t>
            </a:r>
            <a:r>
              <a:rPr lang="en-US" baseline="0" dirty="0"/>
              <a:t>. We knew something had gone wrong, diagnosed the issue, and had the control board replaced by the following Monday. As a result of installing the system, we have also learned that our humidity controls in the AML building are not as good as we had thought. You can see by the high activity in the top right data, ignoring immediately after the storms.</a:t>
            </a:r>
          </a:p>
        </p:txBody>
      </p:sp>
      <p:sp>
        <p:nvSpPr>
          <p:cNvPr id="4" name="Slide Number Placeholder 3"/>
          <p:cNvSpPr>
            <a:spLocks noGrp="1"/>
          </p:cNvSpPr>
          <p:nvPr>
            <p:ph type="sldNum" sz="quarter" idx="10"/>
          </p:nvPr>
        </p:nvSpPr>
        <p:spPr/>
        <p:txBody>
          <a:bodyPr/>
          <a:lstStyle/>
          <a:p>
            <a:fld id="{DF5C7C43-69DC-4FC4-877B-A2949D917D02}" type="slidenum">
              <a:rPr lang="en-US" smtClean="0"/>
              <a:t>17</a:t>
            </a:fld>
            <a:endParaRPr lang="en-US"/>
          </a:p>
        </p:txBody>
      </p:sp>
    </p:spTree>
    <p:extLst>
      <p:ext uri="{BB962C8B-B14F-4D97-AF65-F5344CB8AC3E}">
        <p14:creationId xmlns:p14="http://schemas.microsoft.com/office/powerpoint/2010/main" val="144645320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 example of what the messages look like when sent by text message on my phone. It gives a description of the current environment at the time of the event and notifies you in a separate message when conditions return. If you’re observant, this message was sent on Monday morning for our long block lab. If you have long blocks being calibrated by us, well, they may be delayed because of the high temperature. I do think it has since returned Monday afternoon or evening.</a:t>
            </a:r>
          </a:p>
        </p:txBody>
      </p:sp>
      <p:sp>
        <p:nvSpPr>
          <p:cNvPr id="4" name="Slide Number Placeholder 3"/>
          <p:cNvSpPr>
            <a:spLocks noGrp="1"/>
          </p:cNvSpPr>
          <p:nvPr>
            <p:ph type="sldNum" sz="quarter" idx="10"/>
          </p:nvPr>
        </p:nvSpPr>
        <p:spPr/>
        <p:txBody>
          <a:bodyPr/>
          <a:lstStyle/>
          <a:p>
            <a:fld id="{DF5C7C43-69DC-4FC4-877B-A2949D917D02}" type="slidenum">
              <a:rPr lang="en-US" smtClean="0"/>
              <a:t>18</a:t>
            </a:fld>
            <a:endParaRPr lang="en-US"/>
          </a:p>
        </p:txBody>
      </p:sp>
    </p:spTree>
    <p:extLst>
      <p:ext uri="{BB962C8B-B14F-4D97-AF65-F5344CB8AC3E}">
        <p14:creationId xmlns:p14="http://schemas.microsoft.com/office/powerpoint/2010/main" val="315586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Something else we can do with the data is examine how often our environments exit desirable conditions within our group. The top chart is the number of outages within our group per building for the past 6 months. The different colors on the stacked bar charts represent the type of event, humidity, temperature, or both. We can then break down the data further to examine, within each building, what has happened in each lab, and determine how reliable each lab is according to our defined environment conditions, even determine a percentage uptime if desired.</a:t>
            </a:r>
          </a:p>
        </p:txBody>
      </p:sp>
      <p:sp>
        <p:nvSpPr>
          <p:cNvPr id="4" name="Slide Number Placeholder 3"/>
          <p:cNvSpPr>
            <a:spLocks noGrp="1"/>
          </p:cNvSpPr>
          <p:nvPr>
            <p:ph type="sldNum" sz="quarter" idx="10"/>
          </p:nvPr>
        </p:nvSpPr>
        <p:spPr/>
        <p:txBody>
          <a:bodyPr/>
          <a:lstStyle/>
          <a:p>
            <a:fld id="{DF5C7C43-69DC-4FC4-877B-A2949D917D02}" type="slidenum">
              <a:rPr lang="en-US" smtClean="0"/>
              <a:t>19</a:t>
            </a:fld>
            <a:endParaRPr lang="en-US"/>
          </a:p>
        </p:txBody>
      </p:sp>
    </p:spTree>
    <p:extLst>
      <p:ext uri="{BB962C8B-B14F-4D97-AF65-F5344CB8AC3E}">
        <p14:creationId xmlns:p14="http://schemas.microsoft.com/office/powerpoint/2010/main" val="1524006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just a few things to go over before getting to the design and sharing of the software.</a:t>
            </a:r>
          </a:p>
        </p:txBody>
      </p:sp>
      <p:sp>
        <p:nvSpPr>
          <p:cNvPr id="4" name="Slide Number Placeholder 3"/>
          <p:cNvSpPr>
            <a:spLocks noGrp="1"/>
          </p:cNvSpPr>
          <p:nvPr>
            <p:ph type="sldNum" sz="quarter" idx="10"/>
          </p:nvPr>
        </p:nvSpPr>
        <p:spPr/>
        <p:txBody>
          <a:bodyPr/>
          <a:lstStyle/>
          <a:p>
            <a:fld id="{DF5C7C43-69DC-4FC4-877B-A2949D917D02}" type="slidenum">
              <a:rPr lang="en-US" smtClean="0"/>
              <a:t>2</a:t>
            </a:fld>
            <a:endParaRPr lang="en-US"/>
          </a:p>
        </p:txBody>
      </p:sp>
    </p:spTree>
    <p:extLst>
      <p:ext uri="{BB962C8B-B14F-4D97-AF65-F5344CB8AC3E}">
        <p14:creationId xmlns:p14="http://schemas.microsoft.com/office/powerpoint/2010/main" val="30095011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from that data, we can examine when an individual lab has had the most activity. I randomly picked one lab to show you, in this case the optical fiber comb lab. In April there was a fair amount of activity here, but it seems to be improving, possibly as a result of feedback from the system</a:t>
            </a:r>
          </a:p>
        </p:txBody>
      </p:sp>
      <p:sp>
        <p:nvSpPr>
          <p:cNvPr id="4" name="Slide Number Placeholder 3"/>
          <p:cNvSpPr>
            <a:spLocks noGrp="1"/>
          </p:cNvSpPr>
          <p:nvPr>
            <p:ph type="sldNum" sz="quarter" idx="10"/>
          </p:nvPr>
        </p:nvSpPr>
        <p:spPr/>
        <p:txBody>
          <a:bodyPr/>
          <a:lstStyle/>
          <a:p>
            <a:fld id="{DF5C7C43-69DC-4FC4-877B-A2949D917D02}" type="slidenum">
              <a:rPr lang="en-US" smtClean="0"/>
              <a:t>20</a:t>
            </a:fld>
            <a:endParaRPr lang="en-US"/>
          </a:p>
        </p:txBody>
      </p:sp>
    </p:spTree>
    <p:extLst>
      <p:ext uri="{BB962C8B-B14F-4D97-AF65-F5344CB8AC3E}">
        <p14:creationId xmlns:p14="http://schemas.microsoft.com/office/powerpoint/2010/main" val="20191962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can examine how the environment of a particular lab is distributed over some period. These graphs were all generated by our master system which hosts the website. The master system’s only purpose is to collect data from each device, process it according to how we want to view our data, and publish these past graphs every 5 minutes for each lab. The master system makes no decisions, only provides information.</a:t>
            </a:r>
          </a:p>
        </p:txBody>
      </p:sp>
      <p:sp>
        <p:nvSpPr>
          <p:cNvPr id="4" name="Slide Number Placeholder 3"/>
          <p:cNvSpPr>
            <a:spLocks noGrp="1"/>
          </p:cNvSpPr>
          <p:nvPr>
            <p:ph type="sldNum" sz="quarter" idx="10"/>
          </p:nvPr>
        </p:nvSpPr>
        <p:spPr/>
        <p:txBody>
          <a:bodyPr/>
          <a:lstStyle/>
          <a:p>
            <a:fld id="{DF5C7C43-69DC-4FC4-877B-A2949D917D02}" type="slidenum">
              <a:rPr lang="en-US" smtClean="0"/>
              <a:t>21</a:t>
            </a:fld>
            <a:endParaRPr lang="en-US"/>
          </a:p>
        </p:txBody>
      </p:sp>
    </p:spTree>
    <p:extLst>
      <p:ext uri="{BB962C8B-B14F-4D97-AF65-F5344CB8AC3E}">
        <p14:creationId xmlns:p14="http://schemas.microsoft.com/office/powerpoint/2010/main" val="140337292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last thing I would like to do is share the code of the environment monitoring system in the form of a github link.</a:t>
            </a:r>
          </a:p>
        </p:txBody>
      </p:sp>
      <p:sp>
        <p:nvSpPr>
          <p:cNvPr id="4" name="Slide Number Placeholder 3"/>
          <p:cNvSpPr>
            <a:spLocks noGrp="1"/>
          </p:cNvSpPr>
          <p:nvPr>
            <p:ph type="sldNum" sz="quarter" idx="10"/>
          </p:nvPr>
        </p:nvSpPr>
        <p:spPr/>
        <p:txBody>
          <a:bodyPr/>
          <a:lstStyle/>
          <a:p>
            <a:fld id="{DF5C7C43-69DC-4FC4-877B-A2949D917D02}" type="slidenum">
              <a:rPr lang="en-US" smtClean="0"/>
              <a:t>22</a:t>
            </a:fld>
            <a:endParaRPr lang="en-US"/>
          </a:p>
        </p:txBody>
      </p:sp>
    </p:spTree>
    <p:extLst>
      <p:ext uri="{BB962C8B-B14F-4D97-AF65-F5344CB8AC3E}">
        <p14:creationId xmlns:p14="http://schemas.microsoft.com/office/powerpoint/2010/main" val="3009501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a:t>
            </a:r>
            <a:r>
              <a:rPr lang="en-US" baseline="0" dirty="0"/>
              <a:t> is where you can download the software to run your own logging and alert system. USNISTGOV is the official NIST github repository. The download contains: Python program to log data and send alert messages, a 3D-printable model to mount a raspberry pi 3 with a 5 inch 800x480 display, and instructions on how to install the software onto the primary raspberry pi operating system, Raspbian. I would rather have posted an image of Raspbian with the system installed so you can simply flash it onto a microSD card, but </a:t>
            </a:r>
            <a:r>
              <a:rPr lang="en-US" baseline="0" dirty="0" err="1"/>
              <a:t>github</a:t>
            </a:r>
            <a:r>
              <a:rPr lang="en-US" baseline="0" dirty="0"/>
              <a:t> has </a:t>
            </a:r>
            <a:r>
              <a:rPr lang="en-US" baseline="0" dirty="0" err="1"/>
              <a:t>filesize</a:t>
            </a:r>
            <a:r>
              <a:rPr lang="en-US" baseline="0" dirty="0"/>
              <a:t> limitations, 2 GB or so. It is entirely open source, you can peek through the code to ensure it isn’t doing anything malicious or collecting data to send to me. Though, if you do use the system send me an email so I can let you know whenever an update is available…I haven’t figured out self-updating yet. Ask me if you would like to make modifications or improvements, I would be more than happy to add you as a contributor to the </a:t>
            </a:r>
            <a:r>
              <a:rPr lang="en-US" baseline="0" dirty="0" err="1"/>
              <a:t>github</a:t>
            </a:r>
            <a:r>
              <a:rPr lang="en-US" baseline="0" dirty="0"/>
              <a:t> repository.</a:t>
            </a:r>
            <a:r>
              <a:rPr lang="en-US" dirty="0"/>
              <a:t> With this platform and Python setup, we or even you, could expand the system to do anything in the lab provided there is a means to capture the relevant data.</a:t>
            </a:r>
            <a:endParaRPr lang="en-US" baseline="0" dirty="0"/>
          </a:p>
          <a:p>
            <a:endParaRPr lang="en-US" baseline="0" dirty="0"/>
          </a:p>
          <a:p>
            <a:r>
              <a:rPr lang="en-US" baseline="0" dirty="0"/>
              <a:t>If you have never used </a:t>
            </a:r>
            <a:r>
              <a:rPr lang="en-US" baseline="0" dirty="0" err="1"/>
              <a:t>github</a:t>
            </a:r>
            <a:r>
              <a:rPr lang="en-US" baseline="0" dirty="0"/>
              <a:t>, like me prior to pushing this to </a:t>
            </a:r>
            <a:r>
              <a:rPr lang="en-US" baseline="0" dirty="0" err="1"/>
              <a:t>github</a:t>
            </a:r>
            <a:r>
              <a:rPr lang="en-US" baseline="0" dirty="0"/>
              <a:t> in May or so, you can download the package by clicking the green button in the top right that says clone or download, then click download ZIP. Unpack the ZIP and all the files are inside, including the 3D printable model in one of the folders. Alternatively, you can use the git command from a </a:t>
            </a:r>
            <a:r>
              <a:rPr lang="en-US" baseline="0" dirty="0" err="1"/>
              <a:t>linux</a:t>
            </a:r>
            <a:r>
              <a:rPr lang="en-US" baseline="0" dirty="0"/>
              <a:t> terminal to download the package directly from </a:t>
            </a:r>
            <a:r>
              <a:rPr lang="en-US" baseline="0" dirty="0" err="1"/>
              <a:t>github</a:t>
            </a:r>
            <a:r>
              <a:rPr lang="en-US" baseline="0" dirty="0"/>
              <a:t>.</a:t>
            </a:r>
            <a:endParaRPr lang="en-US" dirty="0"/>
          </a:p>
        </p:txBody>
      </p:sp>
      <p:sp>
        <p:nvSpPr>
          <p:cNvPr id="4" name="Slide Number Placeholder 3"/>
          <p:cNvSpPr>
            <a:spLocks noGrp="1"/>
          </p:cNvSpPr>
          <p:nvPr>
            <p:ph type="sldNum" sz="quarter" idx="10"/>
          </p:nvPr>
        </p:nvSpPr>
        <p:spPr/>
        <p:txBody>
          <a:bodyPr/>
          <a:lstStyle/>
          <a:p>
            <a:fld id="{DF5C7C43-69DC-4FC4-877B-A2949D917D02}" type="slidenum">
              <a:rPr lang="en-US" smtClean="0"/>
              <a:t>23</a:t>
            </a:fld>
            <a:endParaRPr lang="en-US"/>
          </a:p>
        </p:txBody>
      </p:sp>
    </p:spTree>
    <p:extLst>
      <p:ext uri="{BB962C8B-B14F-4D97-AF65-F5344CB8AC3E}">
        <p14:creationId xmlns:p14="http://schemas.microsoft.com/office/powerpoint/2010/main" val="80994776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Something that I would like to see come out of this is a modular smart-laboratory system, because devices these days are “smart devices” – smart cars, smart homes with smart thermostats connected to smart phones. It makes sense to have </a:t>
            </a:r>
            <a:r>
              <a:rPr lang="en-US"/>
              <a:t>a smart lab</a:t>
            </a:r>
            <a:r>
              <a:rPr lang="en-US" dirty="0"/>
              <a:t>, right? </a:t>
            </a:r>
          </a:p>
          <a:p>
            <a:endParaRPr lang="en-US" dirty="0"/>
          </a:p>
          <a:p>
            <a:r>
              <a:rPr lang="en-US" dirty="0"/>
              <a:t>That</a:t>
            </a:r>
            <a:r>
              <a:rPr lang="en-US" baseline="0" dirty="0"/>
              <a:t> is all I have to share, and I would like to thank you very much for your time. If you give this a download and have problems setting it up on a Raspberry Pi, send me an email and if you’re nice I will be happy to help you out. Any questions?</a:t>
            </a:r>
            <a:endParaRPr lang="en-US" dirty="0"/>
          </a:p>
        </p:txBody>
      </p:sp>
      <p:sp>
        <p:nvSpPr>
          <p:cNvPr id="4" name="Slide Number Placeholder 3"/>
          <p:cNvSpPr>
            <a:spLocks noGrp="1"/>
          </p:cNvSpPr>
          <p:nvPr>
            <p:ph type="sldNum" sz="quarter" idx="10"/>
          </p:nvPr>
        </p:nvSpPr>
        <p:spPr/>
        <p:txBody>
          <a:bodyPr/>
          <a:lstStyle/>
          <a:p>
            <a:fld id="{DF5C7C43-69DC-4FC4-877B-A2949D917D02}" type="slidenum">
              <a:rPr lang="en-US" smtClean="0"/>
              <a:t>24</a:t>
            </a:fld>
            <a:endParaRPr lang="en-US"/>
          </a:p>
        </p:txBody>
      </p:sp>
    </p:spTree>
    <p:extLst>
      <p:ext uri="{BB962C8B-B14F-4D97-AF65-F5344CB8AC3E}">
        <p14:creationId xmlns:p14="http://schemas.microsoft.com/office/powerpoint/2010/main" val="809947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wanted to start with discussing the reasoning for wanting to build something like this ourselves instead of using a commercial product.</a:t>
            </a:r>
          </a:p>
        </p:txBody>
      </p:sp>
      <p:sp>
        <p:nvSpPr>
          <p:cNvPr id="4" name="Slide Number Placeholder 3"/>
          <p:cNvSpPr>
            <a:spLocks noGrp="1"/>
          </p:cNvSpPr>
          <p:nvPr>
            <p:ph type="sldNum" sz="quarter" idx="10"/>
          </p:nvPr>
        </p:nvSpPr>
        <p:spPr/>
        <p:txBody>
          <a:bodyPr/>
          <a:lstStyle/>
          <a:p>
            <a:fld id="{DF5C7C43-69DC-4FC4-877B-A2949D917D02}" type="slidenum">
              <a:rPr lang="en-US" smtClean="0"/>
              <a:t>3</a:t>
            </a:fld>
            <a:endParaRPr lang="en-US"/>
          </a:p>
        </p:txBody>
      </p:sp>
    </p:spTree>
    <p:extLst>
      <p:ext uri="{BB962C8B-B14F-4D97-AF65-F5344CB8AC3E}">
        <p14:creationId xmlns:p14="http://schemas.microsoft.com/office/powerpoint/2010/main" val="3009501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First, ISO 17025 says you must maintain a record of your environment that affects measurements. In our labs we have traditionally done this through a rotary chart recorder or with the various sensors that help our labs maintain our desired environment, but unless you knew how to access the data from the HVAC system, it was somewhat impractical for the average user and cumbersome during audits. Because these sensors are used to maintain our lab’s environment, they are non-networked.</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Secondly, and lets be honest, most staff will only access the data when required, no one will readily go out of their way to check the system for whether the labs have been behaving recently until they attempt to make a measurement, see that it fails, or see the environment is outside of their requirements. In this case, the lab could have been out of specification for hours or even days if after a weekend. In dimensional metrology, a weekend outage can be detrimental to your workload because a lot of us use large heavy granite slabs that will absorb a lot of heat and take a very long time to return to equilibrium, well after the environment in the room has returned.</a:t>
            </a:r>
          </a:p>
        </p:txBody>
      </p:sp>
      <p:sp>
        <p:nvSpPr>
          <p:cNvPr id="4" name="Slide Number Placeholder 3"/>
          <p:cNvSpPr>
            <a:spLocks noGrp="1"/>
          </p:cNvSpPr>
          <p:nvPr>
            <p:ph type="sldNum" sz="quarter" idx="10"/>
          </p:nvPr>
        </p:nvSpPr>
        <p:spPr/>
        <p:txBody>
          <a:bodyPr/>
          <a:lstStyle/>
          <a:p>
            <a:fld id="{DF5C7C43-69DC-4FC4-877B-A2949D917D02}" type="slidenum">
              <a:rPr lang="en-US" smtClean="0"/>
              <a:t>4</a:t>
            </a:fld>
            <a:endParaRPr lang="en-US"/>
          </a:p>
        </p:txBody>
      </p:sp>
    </p:spTree>
    <p:extLst>
      <p:ext uri="{BB962C8B-B14F-4D97-AF65-F5344CB8AC3E}">
        <p14:creationId xmlns:p14="http://schemas.microsoft.com/office/powerpoint/2010/main" val="3009501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In our group, for the M48 CMMs, John Stoup has uncertainties in the tens of nanometers over 1.2 meters on his longest measurement axis. After a short outage of half a degree Celsius for 5 or 10 minutes, this will set him back at least several hours, more if during a measurement program. Depending on how much heat a steel artifact absorbs in those 10 minutes, a 1.2 meter steel artifact could increase in length up to 7 micrometers. The error will be magnified depending on the amount of structural bending from thermal induced stresses in the CMM. During a maintenance outage where the temperature can spike to 25 to 30 degrees C for the majority of the weekend, the M48 CMMs are down for 3 to 4 days. If the humidity increases, then the issue of risk of water damage to priceless instrumentation or customer artifacts is raised if water condenses on surfaces. There have been times when HVAC controls have unexpectedly failed so a lab at 25 to 30 degrees C is not isolated to these maintenance outages.</a:t>
            </a:r>
          </a:p>
        </p:txBody>
      </p:sp>
      <p:sp>
        <p:nvSpPr>
          <p:cNvPr id="4" name="Slide Number Placeholder 3"/>
          <p:cNvSpPr>
            <a:spLocks noGrp="1"/>
          </p:cNvSpPr>
          <p:nvPr>
            <p:ph type="sldNum" sz="quarter" idx="10"/>
          </p:nvPr>
        </p:nvSpPr>
        <p:spPr/>
        <p:txBody>
          <a:bodyPr/>
          <a:lstStyle/>
          <a:p>
            <a:fld id="{DF5C7C43-69DC-4FC4-877B-A2949D917D02}" type="slidenum">
              <a:rPr lang="en-US" smtClean="0"/>
              <a:t>5</a:t>
            </a:fld>
            <a:endParaRPr lang="en-US"/>
          </a:p>
        </p:txBody>
      </p:sp>
    </p:spTree>
    <p:extLst>
      <p:ext uri="{BB962C8B-B14F-4D97-AF65-F5344CB8AC3E}">
        <p14:creationId xmlns:p14="http://schemas.microsoft.com/office/powerpoint/2010/main" val="22804194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Something that I have been curious about is when there are planned sitewide maintenance outages for the lab steam and cold water supplies twice per year, how hot does a CMM really get, and how long does it take to recover? For the past sitewide outage in April, we placed several sensors in key locations throughout one of our M48’s structure to estimate the structural temperature. We found it took approximately 2-2.5 days for the z-axis to stop measurably changing temperature, shown on the right by examining how the z-axis temperature was changing. In the AML building, treated air enters the room from the ceiling and leaves at the edges of the floor, so the z-axis arm is mostly shielded from the airflow. The air temperature only reached 23 degrees C, but I have seen upwards of 30 degrees C. Since this experiment was an approximation of the instrument’s core temperature, it is in our interests to add a safety factor to ensure temperatures in the core of the instrument have also stabilized and the structure is not bending, hence allowing at least 3-4 days for our CMMs to settle. I don’t have a picture of the CMMs, but they are very massive cast iron monolithic structures.</a:t>
            </a:r>
          </a:p>
          <a:p>
            <a:endParaRPr lang="en-US" dirty="0"/>
          </a:p>
          <a:p>
            <a:r>
              <a:rPr lang="en-US" dirty="0"/>
              <a:t>From this data, you could determine a time-constant using an exponential decay model that will help describe how long the instrument takes to return to temperature, given an initial temperature and the temperature of the air, but we want to minimize the amount of time it takes for instrumentation to return to equilibrium, be more actively informed of our environment, and mitigate the potential risk of damaged equipment.</a:t>
            </a:r>
          </a:p>
        </p:txBody>
      </p:sp>
      <p:sp>
        <p:nvSpPr>
          <p:cNvPr id="4" name="Slide Number Placeholder 3"/>
          <p:cNvSpPr>
            <a:spLocks noGrp="1"/>
          </p:cNvSpPr>
          <p:nvPr>
            <p:ph type="sldNum" sz="quarter" idx="10"/>
          </p:nvPr>
        </p:nvSpPr>
        <p:spPr/>
        <p:txBody>
          <a:bodyPr/>
          <a:lstStyle/>
          <a:p>
            <a:fld id="{DF5C7C43-69DC-4FC4-877B-A2949D917D02}" type="slidenum">
              <a:rPr lang="en-US" smtClean="0"/>
              <a:t>6</a:t>
            </a:fld>
            <a:endParaRPr lang="en-US"/>
          </a:p>
        </p:txBody>
      </p:sp>
    </p:spTree>
    <p:extLst>
      <p:ext uri="{BB962C8B-B14F-4D97-AF65-F5344CB8AC3E}">
        <p14:creationId xmlns:p14="http://schemas.microsoft.com/office/powerpoint/2010/main" val="844476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a:t>So, what if we knew exactly when a lab goes out of specification and take a proactive approach to fixing the lab so that the environment can come back sooner and lose only hours instead of days? Therefore, we wanted a system that monitors the environment and raises alerts under various conditions.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indent="0" algn="l" defTabSz="914400" rtl="0" eaLnBrk="1" fontAlgn="auto" latinLnBrk="0" hangingPunct="1">
              <a:lnSpc>
                <a:spcPct val="100000"/>
              </a:lnSpc>
              <a:spcBef>
                <a:spcPts val="0"/>
              </a:spcBef>
              <a:spcAft>
                <a:spcPts val="0"/>
              </a:spcAft>
              <a:buClrTx/>
              <a:buSzTx/>
              <a:buFontTx/>
              <a:buNone/>
              <a:tabLst/>
              <a:defRPr/>
            </a:pPr>
            <a:r>
              <a:rPr lang="en-US" dirty="0"/>
              <a:t>We found most if not all commercial products that have the desired monitoring and messaging capabilities require the data to be hosted offsite, which was a huge no-no for NIST IT security. Many of these systems are fairly expensive, and with nearly 30 labs, it would be an enormous expense for our group. So we looked into building a system that the user would have total control over, and found it to be relatively inexpensive in both time and capital. The Python programming language includes in its base easy-to-use libraries for sending text messages and emails and Python has a large scientific community, everyone here should know Python. If you take away anything from here, learn to read and write Python programs.</a:t>
            </a:r>
          </a:p>
        </p:txBody>
      </p:sp>
      <p:sp>
        <p:nvSpPr>
          <p:cNvPr id="4" name="Slide Number Placeholder 3"/>
          <p:cNvSpPr>
            <a:spLocks noGrp="1"/>
          </p:cNvSpPr>
          <p:nvPr>
            <p:ph type="sldNum" sz="quarter" idx="10"/>
          </p:nvPr>
        </p:nvSpPr>
        <p:spPr/>
        <p:txBody>
          <a:bodyPr/>
          <a:lstStyle/>
          <a:p>
            <a:fld id="{DF5C7C43-69DC-4FC4-877B-A2949D917D02}" type="slidenum">
              <a:rPr lang="en-US" smtClean="0"/>
              <a:t>7</a:t>
            </a:fld>
            <a:endParaRPr lang="en-US"/>
          </a:p>
        </p:txBody>
      </p:sp>
    </p:spTree>
    <p:extLst>
      <p:ext uri="{BB962C8B-B14F-4D97-AF65-F5344CB8AC3E}">
        <p14:creationId xmlns:p14="http://schemas.microsoft.com/office/powerpoint/2010/main" val="3384909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have a desire to be more informed of our environment. How does one build a system when provided the software?</a:t>
            </a:r>
          </a:p>
        </p:txBody>
      </p:sp>
      <p:sp>
        <p:nvSpPr>
          <p:cNvPr id="4" name="Slide Number Placeholder 3"/>
          <p:cNvSpPr>
            <a:spLocks noGrp="1"/>
          </p:cNvSpPr>
          <p:nvPr>
            <p:ph type="sldNum" sz="quarter" idx="10"/>
          </p:nvPr>
        </p:nvSpPr>
        <p:spPr/>
        <p:txBody>
          <a:bodyPr/>
          <a:lstStyle/>
          <a:p>
            <a:fld id="{DF5C7C43-69DC-4FC4-877B-A2949D917D02}" type="slidenum">
              <a:rPr lang="en-US" smtClean="0"/>
              <a:t>8</a:t>
            </a:fld>
            <a:endParaRPr lang="en-US"/>
          </a:p>
        </p:txBody>
      </p:sp>
    </p:spTree>
    <p:extLst>
      <p:ext uri="{BB962C8B-B14F-4D97-AF65-F5344CB8AC3E}">
        <p14:creationId xmlns:p14="http://schemas.microsoft.com/office/powerpoint/2010/main" val="3009501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personally believe heavily in open-source so that is the approach we took, and so that we could share the resulting system, potentially get input, and expand it.</a:t>
            </a:r>
          </a:p>
          <a:p>
            <a:endParaRPr lang="en-US" dirty="0"/>
          </a:p>
          <a:p>
            <a:r>
              <a:rPr lang="en-US" dirty="0"/>
              <a:t>For the hardware: the backbone of the system is just a Raspberry Pi 3 Model B that runs a Debian-based Linux OS called Raspbian. We chose this platform because we needed something with a low heat signature and a small footprint to minimize the effect of its presence in the lab. Many of our labs are extraordinarily sensitive. The Raspberry Pi platform also provides limitless expansion if we ever want to integrate other lab devices to our system. We added a 5 inch display to put the most recent environment in clear view of anyone in the room, but the system can be run without a display to minimize heat input. Finally, we needed a means to gather temperature and humidity. We purchased a commercially available sensor with a thermistor and hygrometer that had RS-232 capabilities and which of course came with a traceable calibration. The entire software makes use of popular Python libraries available in nearly every repository. Using serial communications, we capture the environment and store it locally on the raspberry pi. At the beginning of each month, a new file is automatically created where data for that month is stored.</a:t>
            </a:r>
          </a:p>
          <a:p>
            <a:endParaRPr lang="en-US" dirty="0"/>
          </a:p>
          <a:p>
            <a:r>
              <a:rPr lang="en-US" dirty="0"/>
              <a:t>Taking this system one step further, we also built an internal website that collects recent data from each device every 5 minutes, processes the data, and publishes interactive graphs with statistics for each building and lab. We’ll talk a little bit about this setup later that I call the master system.</a:t>
            </a:r>
          </a:p>
        </p:txBody>
      </p:sp>
      <p:sp>
        <p:nvSpPr>
          <p:cNvPr id="4" name="Slide Number Placeholder 3"/>
          <p:cNvSpPr>
            <a:spLocks noGrp="1"/>
          </p:cNvSpPr>
          <p:nvPr>
            <p:ph type="sldNum" sz="quarter" idx="10"/>
          </p:nvPr>
        </p:nvSpPr>
        <p:spPr/>
        <p:txBody>
          <a:bodyPr/>
          <a:lstStyle/>
          <a:p>
            <a:fld id="{DF5C7C43-69DC-4FC4-877B-A2949D917D02}" type="slidenum">
              <a:rPr lang="en-US" smtClean="0"/>
              <a:t>9</a:t>
            </a:fld>
            <a:endParaRPr lang="en-US"/>
          </a:p>
        </p:txBody>
      </p:sp>
    </p:spTree>
    <p:extLst>
      <p:ext uri="{BB962C8B-B14F-4D97-AF65-F5344CB8AC3E}">
        <p14:creationId xmlns:p14="http://schemas.microsoft.com/office/powerpoint/2010/main" val="3009501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DDCBF94-8705-4212-B3D9-806E7FD921D6}" type="datetimeFigureOut">
              <a:rPr lang="en-US" smtClean="0"/>
              <a:t>8/29/2018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665218-C241-4F82-A000-C26816ADA90E}" type="slidenum">
              <a:rPr lang="en-US" smtClean="0"/>
              <a:t>‹#›</a:t>
            </a:fld>
            <a:endParaRPr lang="en-US"/>
          </a:p>
        </p:txBody>
      </p:sp>
    </p:spTree>
    <p:extLst>
      <p:ext uri="{BB962C8B-B14F-4D97-AF65-F5344CB8AC3E}">
        <p14:creationId xmlns:p14="http://schemas.microsoft.com/office/powerpoint/2010/main" val="16454743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DCBF94-8705-4212-B3D9-806E7FD921D6}" type="datetimeFigureOut">
              <a:rPr lang="en-US" smtClean="0"/>
              <a:t>8/29/2018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665218-C241-4F82-A000-C26816ADA90E}" type="slidenum">
              <a:rPr lang="en-US" smtClean="0"/>
              <a:t>‹#›</a:t>
            </a:fld>
            <a:endParaRPr lang="en-US"/>
          </a:p>
        </p:txBody>
      </p:sp>
    </p:spTree>
    <p:extLst>
      <p:ext uri="{BB962C8B-B14F-4D97-AF65-F5344CB8AC3E}">
        <p14:creationId xmlns:p14="http://schemas.microsoft.com/office/powerpoint/2010/main" val="2677696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DCBF94-8705-4212-B3D9-806E7FD921D6}" type="datetimeFigureOut">
              <a:rPr lang="en-US" smtClean="0"/>
              <a:t>8/29/2018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665218-C241-4F82-A000-C26816ADA90E}" type="slidenum">
              <a:rPr lang="en-US" smtClean="0"/>
              <a:t>‹#›</a:t>
            </a:fld>
            <a:endParaRPr lang="en-US"/>
          </a:p>
        </p:txBody>
      </p:sp>
    </p:spTree>
    <p:extLst>
      <p:ext uri="{BB962C8B-B14F-4D97-AF65-F5344CB8AC3E}">
        <p14:creationId xmlns:p14="http://schemas.microsoft.com/office/powerpoint/2010/main" val="26666212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DDCBF94-8705-4212-B3D9-806E7FD921D6}" type="datetimeFigureOut">
              <a:rPr lang="en-US" smtClean="0"/>
              <a:t>8/29/2018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665218-C241-4F82-A000-C26816ADA90E}" type="slidenum">
              <a:rPr lang="en-US" smtClean="0"/>
              <a:t>‹#›</a:t>
            </a:fld>
            <a:endParaRPr lang="en-US"/>
          </a:p>
        </p:txBody>
      </p:sp>
    </p:spTree>
    <p:extLst>
      <p:ext uri="{BB962C8B-B14F-4D97-AF65-F5344CB8AC3E}">
        <p14:creationId xmlns:p14="http://schemas.microsoft.com/office/powerpoint/2010/main" val="36923483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DDCBF94-8705-4212-B3D9-806E7FD921D6}" type="datetimeFigureOut">
              <a:rPr lang="en-US" smtClean="0"/>
              <a:t>8/29/2018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5665218-C241-4F82-A000-C26816ADA90E}" type="slidenum">
              <a:rPr lang="en-US" smtClean="0"/>
              <a:t>‹#›</a:t>
            </a:fld>
            <a:endParaRPr lang="en-US"/>
          </a:p>
        </p:txBody>
      </p:sp>
    </p:spTree>
    <p:extLst>
      <p:ext uri="{BB962C8B-B14F-4D97-AF65-F5344CB8AC3E}">
        <p14:creationId xmlns:p14="http://schemas.microsoft.com/office/powerpoint/2010/main" val="18371188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DDCBF94-8705-4212-B3D9-806E7FD921D6}" type="datetimeFigureOut">
              <a:rPr lang="en-US" smtClean="0"/>
              <a:t>8/29/2018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665218-C241-4F82-A000-C26816ADA90E}" type="slidenum">
              <a:rPr lang="en-US" smtClean="0"/>
              <a:t>‹#›</a:t>
            </a:fld>
            <a:endParaRPr lang="en-US"/>
          </a:p>
        </p:txBody>
      </p:sp>
    </p:spTree>
    <p:extLst>
      <p:ext uri="{BB962C8B-B14F-4D97-AF65-F5344CB8AC3E}">
        <p14:creationId xmlns:p14="http://schemas.microsoft.com/office/powerpoint/2010/main" val="5698326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DCBF94-8705-4212-B3D9-806E7FD921D6}" type="datetimeFigureOut">
              <a:rPr lang="en-US" smtClean="0"/>
              <a:t>8/29/2018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5665218-C241-4F82-A000-C26816ADA90E}" type="slidenum">
              <a:rPr lang="en-US" smtClean="0"/>
              <a:t>‹#›</a:t>
            </a:fld>
            <a:endParaRPr lang="en-US"/>
          </a:p>
        </p:txBody>
      </p:sp>
    </p:spTree>
    <p:extLst>
      <p:ext uri="{BB962C8B-B14F-4D97-AF65-F5344CB8AC3E}">
        <p14:creationId xmlns:p14="http://schemas.microsoft.com/office/powerpoint/2010/main" val="15226861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DDCBF94-8705-4212-B3D9-806E7FD921D6}" type="datetimeFigureOut">
              <a:rPr lang="en-US" smtClean="0"/>
              <a:t>8/29/2018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5665218-C241-4F82-A000-C26816ADA90E}" type="slidenum">
              <a:rPr lang="en-US" smtClean="0"/>
              <a:t>‹#›</a:t>
            </a:fld>
            <a:endParaRPr lang="en-US"/>
          </a:p>
        </p:txBody>
      </p:sp>
    </p:spTree>
    <p:extLst>
      <p:ext uri="{BB962C8B-B14F-4D97-AF65-F5344CB8AC3E}">
        <p14:creationId xmlns:p14="http://schemas.microsoft.com/office/powerpoint/2010/main" val="3975190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DCBF94-8705-4212-B3D9-806E7FD921D6}" type="datetimeFigureOut">
              <a:rPr lang="en-US" smtClean="0"/>
              <a:t>8/29/2018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5665218-C241-4F82-A000-C26816ADA90E}" type="slidenum">
              <a:rPr lang="en-US" smtClean="0"/>
              <a:t>‹#›</a:t>
            </a:fld>
            <a:endParaRPr lang="en-US"/>
          </a:p>
        </p:txBody>
      </p:sp>
    </p:spTree>
    <p:extLst>
      <p:ext uri="{BB962C8B-B14F-4D97-AF65-F5344CB8AC3E}">
        <p14:creationId xmlns:p14="http://schemas.microsoft.com/office/powerpoint/2010/main" val="8236976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DDCBF94-8705-4212-B3D9-806E7FD921D6}" type="datetimeFigureOut">
              <a:rPr lang="en-US" smtClean="0"/>
              <a:t>8/29/2018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665218-C241-4F82-A000-C26816ADA90E}" type="slidenum">
              <a:rPr lang="en-US" smtClean="0"/>
              <a:t>‹#›</a:t>
            </a:fld>
            <a:endParaRPr lang="en-US"/>
          </a:p>
        </p:txBody>
      </p:sp>
    </p:spTree>
    <p:extLst>
      <p:ext uri="{BB962C8B-B14F-4D97-AF65-F5344CB8AC3E}">
        <p14:creationId xmlns:p14="http://schemas.microsoft.com/office/powerpoint/2010/main" val="17495467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DDCBF94-8705-4212-B3D9-806E7FD921D6}" type="datetimeFigureOut">
              <a:rPr lang="en-US" smtClean="0"/>
              <a:t>8/29/2018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5665218-C241-4F82-A000-C26816ADA90E}" type="slidenum">
              <a:rPr lang="en-US" smtClean="0"/>
              <a:t>‹#›</a:t>
            </a:fld>
            <a:endParaRPr lang="en-US"/>
          </a:p>
        </p:txBody>
      </p:sp>
    </p:spTree>
    <p:extLst>
      <p:ext uri="{BB962C8B-B14F-4D97-AF65-F5344CB8AC3E}">
        <p14:creationId xmlns:p14="http://schemas.microsoft.com/office/powerpoint/2010/main" val="558997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DDCBF94-8705-4212-B3D9-806E7FD921D6}" type="datetimeFigureOut">
              <a:rPr lang="en-US" smtClean="0"/>
              <a:t>8/29/2018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665218-C241-4F82-A000-C26816ADA90E}" type="slidenum">
              <a:rPr lang="en-US" smtClean="0"/>
              <a:t>‹#›</a:t>
            </a:fld>
            <a:endParaRPr lang="en-US"/>
          </a:p>
        </p:txBody>
      </p:sp>
    </p:spTree>
    <p:extLst>
      <p:ext uri="{BB962C8B-B14F-4D97-AF65-F5344CB8AC3E}">
        <p14:creationId xmlns:p14="http://schemas.microsoft.com/office/powerpoint/2010/main" val="23145008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1.jpeg"/><Relationship Id="rId7" Type="http://schemas.openxmlformats.org/officeDocument/2006/relationships/image" Target="../media/image11.jpe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1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hyperlink" Target="https://github.com/usnistgov/LEMASmaster" TargetMode="External"/><Relationship Id="rId4" Type="http://schemas.openxmlformats.org/officeDocument/2006/relationships/hyperlink" Target="https://github.com/usnistgov/LEMASdistPub"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2.xml"/><Relationship Id="rId6" Type="http://schemas.openxmlformats.org/officeDocument/2006/relationships/hyperlink" Target="mailto:michael.braine@nist.gov" TargetMode="External"/><Relationship Id="rId5" Type="http://schemas.openxmlformats.org/officeDocument/2006/relationships/hyperlink" Target="https://github.com/usnistgov/LEMASmaster" TargetMode="External"/><Relationship Id="rId4" Type="http://schemas.openxmlformats.org/officeDocument/2006/relationships/hyperlink" Target="https://github.com/usnistgov/LEMASdistPub"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jpe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55750" y="82467"/>
            <a:ext cx="9080500" cy="2757978"/>
          </a:xfrm>
        </p:spPr>
        <p:txBody>
          <a:bodyPr>
            <a:normAutofit/>
          </a:bodyPr>
          <a:lstStyle/>
          <a:p>
            <a:r>
              <a:rPr lang="en-US" sz="4800" b="1" dirty="0">
                <a:effectLst>
                  <a:outerShdw blurRad="38100" dist="38100" dir="2700000" algn="tl">
                    <a:srgbClr val="000000">
                      <a:alpha val="43137"/>
                    </a:srgbClr>
                  </a:outerShdw>
                </a:effectLst>
              </a:rPr>
              <a:t>Low-cost Laboratory Environment Monitoring and Alert System</a:t>
            </a:r>
          </a:p>
        </p:txBody>
      </p:sp>
      <p:sp>
        <p:nvSpPr>
          <p:cNvPr id="3" name="Subtitle 2"/>
          <p:cNvSpPr>
            <a:spLocks noGrp="1"/>
          </p:cNvSpPr>
          <p:nvPr>
            <p:ph type="subTitle" idx="1"/>
          </p:nvPr>
        </p:nvSpPr>
        <p:spPr>
          <a:xfrm>
            <a:off x="1" y="3089413"/>
            <a:ext cx="12192000" cy="2534147"/>
          </a:xfrm>
        </p:spPr>
        <p:txBody>
          <a:bodyPr>
            <a:normAutofit fontScale="92500" lnSpcReduction="20000"/>
          </a:bodyPr>
          <a:lstStyle/>
          <a:p>
            <a:r>
              <a:rPr lang="en-US" b="1" dirty="0">
                <a:effectLst>
                  <a:outerShdw blurRad="38100" dist="38100" dir="2700000" algn="tl">
                    <a:srgbClr val="000000">
                      <a:alpha val="43137"/>
                    </a:srgbClr>
                  </a:outerShdw>
                </a:effectLst>
              </a:rPr>
              <a:t>Michael Braine</a:t>
            </a:r>
          </a:p>
          <a:p>
            <a:r>
              <a:rPr lang="en-US" b="1" dirty="0">
                <a:effectLst>
                  <a:outerShdw blurRad="38100" dist="38100" dir="2700000" algn="tl">
                    <a:srgbClr val="000000">
                      <a:alpha val="43137"/>
                    </a:srgbClr>
                  </a:outerShdw>
                </a:effectLst>
              </a:rPr>
              <a:t>Dimensional Metrology Group</a:t>
            </a:r>
          </a:p>
          <a:p>
            <a:endParaRPr lang="en-US" b="1" dirty="0"/>
          </a:p>
          <a:p>
            <a:endParaRPr lang="en-US" b="1" dirty="0"/>
          </a:p>
          <a:p>
            <a:endParaRPr lang="en-US" b="1" dirty="0"/>
          </a:p>
          <a:p>
            <a:r>
              <a:rPr lang="en-US" b="1" dirty="0" err="1">
                <a:effectLst>
                  <a:outerShdw blurRad="38100" dist="38100" dir="2700000" algn="tl">
                    <a:srgbClr val="000000">
                      <a:alpha val="43137"/>
                    </a:srgbClr>
                  </a:outerShdw>
                </a:effectLst>
              </a:rPr>
              <a:t>NCSLi</a:t>
            </a:r>
            <a:r>
              <a:rPr lang="en-US" b="1" dirty="0">
                <a:effectLst>
                  <a:outerShdw blurRad="38100" dist="38100" dir="2700000" algn="tl">
                    <a:srgbClr val="000000">
                      <a:alpha val="43137"/>
                    </a:srgbClr>
                  </a:outerShdw>
                </a:effectLst>
              </a:rPr>
              <a:t> @ Portland, OR</a:t>
            </a:r>
          </a:p>
          <a:p>
            <a:r>
              <a:rPr lang="en-US" b="1" dirty="0">
                <a:effectLst>
                  <a:outerShdw blurRad="38100" dist="38100" dir="2700000" algn="tl">
                    <a:srgbClr val="000000">
                      <a:alpha val="43137"/>
                    </a:srgbClr>
                  </a:outerShdw>
                </a:effectLst>
              </a:rPr>
              <a:t>29 August 2018</a:t>
            </a:r>
          </a:p>
        </p:txBody>
      </p:sp>
      <p:pic>
        <p:nvPicPr>
          <p:cNvPr id="10" name="Picture 9">
            <a:extLst>
              <a:ext uri="{FF2B5EF4-FFF2-40B4-BE49-F238E27FC236}">
                <a16:creationId xmlns:a16="http://schemas.microsoft.com/office/drawing/2014/main" id="{8EA69C79-5876-45F8-ABFC-CBB18160C79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11" name="Rectangle 10">
            <a:extLst>
              <a:ext uri="{FF2B5EF4-FFF2-40B4-BE49-F238E27FC236}">
                <a16:creationId xmlns:a16="http://schemas.microsoft.com/office/drawing/2014/main" id="{F650C964-8344-42E8-AFAD-6F9451624964}"/>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CD9FEE0-63BB-4F13-8898-8866F7AC165E}"/>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13" name="TextBox 12">
            <a:extLst>
              <a:ext uri="{FF2B5EF4-FFF2-40B4-BE49-F238E27FC236}">
                <a16:creationId xmlns:a16="http://schemas.microsoft.com/office/drawing/2014/main" id="{61DE0FDB-8E95-4FE5-8F91-1A01C1A70800}"/>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pic>
        <p:nvPicPr>
          <p:cNvPr id="14" name="Picture 13">
            <a:extLst>
              <a:ext uri="{FF2B5EF4-FFF2-40B4-BE49-F238E27FC236}">
                <a16:creationId xmlns:a16="http://schemas.microsoft.com/office/drawing/2014/main" id="{C66243BD-4EDF-4952-AA9E-3E1B5C5D8560}"/>
              </a:ext>
            </a:extLst>
          </p:cNvPr>
          <p:cNvPicPr>
            <a:picLocks noChangeAspect="1"/>
          </p:cNvPicPr>
          <p:nvPr/>
        </p:nvPicPr>
        <p:blipFill rotWithShape="1">
          <a:blip r:embed="rId4">
            <a:extLst>
              <a:ext uri="{28A0092B-C50C-407E-A947-70E740481C1C}">
                <a14:useLocalDpi xmlns:a14="http://schemas.microsoft.com/office/drawing/2010/main" val="0"/>
              </a:ext>
            </a:extLst>
          </a:blip>
          <a:srcRect r="52779"/>
          <a:stretch/>
        </p:blipFill>
        <p:spPr>
          <a:xfrm>
            <a:off x="8093588" y="3055583"/>
            <a:ext cx="1324111" cy="373417"/>
          </a:xfrm>
          <a:prstGeom prst="rect">
            <a:avLst/>
          </a:prstGeom>
        </p:spPr>
      </p:pic>
    </p:spTree>
    <p:extLst>
      <p:ext uri="{BB962C8B-B14F-4D97-AF65-F5344CB8AC3E}">
        <p14:creationId xmlns:p14="http://schemas.microsoft.com/office/powerpoint/2010/main" val="19339110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Design and cost</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normAutofit lnSpcReduction="10000"/>
          </a:bodyPr>
          <a:lstStyle/>
          <a:p>
            <a:r>
              <a:rPr lang="en-US" dirty="0"/>
              <a:t>Raspberry Pi 3                                $35</a:t>
            </a:r>
          </a:p>
          <a:p>
            <a:r>
              <a:rPr lang="en-US" dirty="0"/>
              <a:t>Display (optional)                          $60</a:t>
            </a:r>
          </a:p>
          <a:p>
            <a:r>
              <a:rPr lang="en-US" dirty="0"/>
              <a:t>Cables   				    $30</a:t>
            </a:r>
          </a:p>
          <a:p>
            <a:r>
              <a:rPr lang="en-US" dirty="0"/>
              <a:t>3D printable case (</a:t>
            </a:r>
            <a:r>
              <a:rPr lang="en-US" dirty="0" err="1"/>
              <a:t>mat’l</a:t>
            </a:r>
            <a:r>
              <a:rPr lang="en-US" dirty="0"/>
              <a:t> only)	    $5</a:t>
            </a:r>
          </a:p>
          <a:p>
            <a:r>
              <a:rPr lang="en-US" dirty="0"/>
              <a:t>Commercial sensor                        $300</a:t>
            </a:r>
          </a:p>
          <a:p>
            <a:pPr lvl="1"/>
            <a:r>
              <a:rPr lang="en-US" dirty="0"/>
              <a:t>Sensor cost is variable, this was the cost of ours</a:t>
            </a:r>
          </a:p>
          <a:p>
            <a:pPr marL="514350" indent="-514350">
              <a:buFont typeface="+mj-lt"/>
              <a:buAutoNum type="arabicPeriod"/>
            </a:pPr>
            <a:endParaRPr lang="en-US" dirty="0"/>
          </a:p>
          <a:p>
            <a:pPr marL="0" indent="0">
              <a:buNone/>
            </a:pPr>
            <a:r>
              <a:rPr lang="en-US" dirty="0"/>
              <a:t>Total without sensor = $130/lab</a:t>
            </a:r>
          </a:p>
          <a:p>
            <a:pPr marL="0" indent="0">
              <a:buNone/>
            </a:pPr>
            <a:r>
              <a:rPr lang="en-US" dirty="0"/>
              <a:t>Total with sensor       = $430/lab</a:t>
            </a:r>
          </a:p>
          <a:p>
            <a:pPr marL="514350" indent="-514350">
              <a:buFont typeface="+mj-lt"/>
              <a:buAutoNum type="arabicPeriod"/>
            </a:pPr>
            <a:endParaRPr lang="en-US" dirty="0"/>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Tree>
    <p:extLst>
      <p:ext uri="{BB962C8B-B14F-4D97-AF65-F5344CB8AC3E}">
        <p14:creationId xmlns:p14="http://schemas.microsoft.com/office/powerpoint/2010/main" val="3183743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Design and cost</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normAutofit/>
          </a:bodyPr>
          <a:lstStyle/>
          <a:p>
            <a:pPr marL="0" indent="0">
              <a:buNone/>
            </a:pPr>
            <a:r>
              <a:rPr lang="en-US" dirty="0"/>
              <a:t>Schematic</a:t>
            </a:r>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
        <p:nvSpPr>
          <p:cNvPr id="8" name="Rectangle 7">
            <a:extLst>
              <a:ext uri="{FF2B5EF4-FFF2-40B4-BE49-F238E27FC236}">
                <a16:creationId xmlns:a16="http://schemas.microsoft.com/office/drawing/2014/main" id="{DB0711C0-7F83-414E-B00A-AFD61C53AF6F}"/>
              </a:ext>
            </a:extLst>
          </p:cNvPr>
          <p:cNvSpPr/>
          <p:nvPr/>
        </p:nvSpPr>
        <p:spPr>
          <a:xfrm>
            <a:off x="4864894" y="2697937"/>
            <a:ext cx="1564482" cy="209311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Raspberry Pi 3</a:t>
            </a:r>
          </a:p>
          <a:p>
            <a:pPr algn="ctr"/>
            <a:r>
              <a:rPr lang="en-US" dirty="0">
                <a:ln w="0"/>
                <a:solidFill>
                  <a:schemeClr val="tx1"/>
                </a:solidFill>
                <a:effectLst>
                  <a:outerShdw blurRad="38100" dist="19050" dir="2700000" algn="tl" rotWithShape="0">
                    <a:schemeClr val="dk1">
                      <a:alpha val="40000"/>
                    </a:schemeClr>
                  </a:outerShdw>
                </a:effectLst>
              </a:rPr>
              <a:t>Model B</a:t>
            </a:r>
          </a:p>
        </p:txBody>
      </p:sp>
      <p:sp>
        <p:nvSpPr>
          <p:cNvPr id="9" name="Rectangle 8">
            <a:extLst>
              <a:ext uri="{FF2B5EF4-FFF2-40B4-BE49-F238E27FC236}">
                <a16:creationId xmlns:a16="http://schemas.microsoft.com/office/drawing/2014/main" id="{5D8EDFE2-AD9B-4E7E-9BD2-5DCE0748A9A5}"/>
              </a:ext>
            </a:extLst>
          </p:cNvPr>
          <p:cNvSpPr/>
          <p:nvPr/>
        </p:nvSpPr>
        <p:spPr>
          <a:xfrm>
            <a:off x="7965282" y="2697937"/>
            <a:ext cx="2146840" cy="132159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Display</a:t>
            </a:r>
          </a:p>
        </p:txBody>
      </p:sp>
      <p:sp>
        <p:nvSpPr>
          <p:cNvPr id="10" name="Rectangle 9">
            <a:extLst>
              <a:ext uri="{FF2B5EF4-FFF2-40B4-BE49-F238E27FC236}">
                <a16:creationId xmlns:a16="http://schemas.microsoft.com/office/drawing/2014/main" id="{162F61D8-39E2-49FB-B086-C712173D8053}"/>
              </a:ext>
            </a:extLst>
          </p:cNvPr>
          <p:cNvSpPr/>
          <p:nvPr/>
        </p:nvSpPr>
        <p:spPr>
          <a:xfrm>
            <a:off x="1400175" y="2697937"/>
            <a:ext cx="1564482" cy="1450181"/>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Temperature/Humidity</a:t>
            </a:r>
          </a:p>
          <a:p>
            <a:pPr algn="ctr"/>
            <a:r>
              <a:rPr lang="en-US" dirty="0">
                <a:ln w="0"/>
                <a:solidFill>
                  <a:schemeClr val="tx1"/>
                </a:solidFill>
                <a:effectLst>
                  <a:outerShdw blurRad="38100" dist="19050" dir="2700000" algn="tl" rotWithShape="0">
                    <a:schemeClr val="dk1">
                      <a:alpha val="40000"/>
                    </a:schemeClr>
                  </a:outerShdw>
                </a:effectLst>
              </a:rPr>
              <a:t>Combo sensor</a:t>
            </a:r>
          </a:p>
        </p:txBody>
      </p:sp>
      <p:sp>
        <p:nvSpPr>
          <p:cNvPr id="13" name="TextBox 12">
            <a:extLst>
              <a:ext uri="{FF2B5EF4-FFF2-40B4-BE49-F238E27FC236}">
                <a16:creationId xmlns:a16="http://schemas.microsoft.com/office/drawing/2014/main" id="{8337DC5A-03DB-4D05-AC68-B0146D2F8814}"/>
              </a:ext>
            </a:extLst>
          </p:cNvPr>
          <p:cNvSpPr txBox="1"/>
          <p:nvPr/>
        </p:nvSpPr>
        <p:spPr>
          <a:xfrm>
            <a:off x="5324330" y="1998462"/>
            <a:ext cx="1535901" cy="369332"/>
          </a:xfrm>
          <a:prstGeom prst="rect">
            <a:avLst/>
          </a:prstGeom>
          <a:noFill/>
        </p:spPr>
        <p:txBody>
          <a:bodyPr wrap="square" rtlCol="0">
            <a:spAutoFit/>
          </a:bodyPr>
          <a:lstStyle/>
          <a:p>
            <a:r>
              <a:rPr lang="en-US" dirty="0"/>
              <a:t>AC Power In</a:t>
            </a:r>
          </a:p>
        </p:txBody>
      </p:sp>
      <p:cxnSp>
        <p:nvCxnSpPr>
          <p:cNvPr id="15" name="Straight Arrow Connector 14">
            <a:extLst>
              <a:ext uri="{FF2B5EF4-FFF2-40B4-BE49-F238E27FC236}">
                <a16:creationId xmlns:a16="http://schemas.microsoft.com/office/drawing/2014/main" id="{B98B096E-735B-4CEC-B008-0A83DC70915D}"/>
              </a:ext>
            </a:extLst>
          </p:cNvPr>
          <p:cNvCxnSpPr/>
          <p:nvPr/>
        </p:nvCxnSpPr>
        <p:spPr>
          <a:xfrm flipV="1">
            <a:off x="5324330" y="1876406"/>
            <a:ext cx="0" cy="821531"/>
          </a:xfrm>
          <a:prstGeom prst="straightConnector1">
            <a:avLst/>
          </a:prstGeom>
          <a:ln w="38100">
            <a:headEnd type="triangle"/>
            <a:tailEnd type="oval"/>
          </a:ln>
        </p:spPr>
        <p:style>
          <a:lnRef idx="1">
            <a:schemeClr val="dk1"/>
          </a:lnRef>
          <a:fillRef idx="0">
            <a:schemeClr val="dk1"/>
          </a:fillRef>
          <a:effectRef idx="0">
            <a:schemeClr val="dk1"/>
          </a:effectRef>
          <a:fontRef idx="minor">
            <a:schemeClr val="tx1"/>
          </a:fontRef>
        </p:style>
      </p:cxnSp>
      <p:cxnSp>
        <p:nvCxnSpPr>
          <p:cNvPr id="17" name="Straight Connector 16">
            <a:extLst>
              <a:ext uri="{FF2B5EF4-FFF2-40B4-BE49-F238E27FC236}">
                <a16:creationId xmlns:a16="http://schemas.microsoft.com/office/drawing/2014/main" id="{BFABAF7B-C904-4881-8195-33663B48EDE7}"/>
              </a:ext>
            </a:extLst>
          </p:cNvPr>
          <p:cNvCxnSpPr/>
          <p:nvPr/>
        </p:nvCxnSpPr>
        <p:spPr>
          <a:xfrm>
            <a:off x="6429376" y="3031332"/>
            <a:ext cx="1535906" cy="0"/>
          </a:xfrm>
          <a:prstGeom prst="line">
            <a:avLst/>
          </a:prstGeom>
          <a:ln w="38100">
            <a:headEnd type="triangle"/>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75006397-8523-41AA-8D5A-35B7C0C7498A}"/>
              </a:ext>
            </a:extLst>
          </p:cNvPr>
          <p:cNvSpPr txBox="1"/>
          <p:nvPr/>
        </p:nvSpPr>
        <p:spPr>
          <a:xfrm>
            <a:off x="6765131" y="2674417"/>
            <a:ext cx="850107" cy="369332"/>
          </a:xfrm>
          <a:prstGeom prst="rect">
            <a:avLst/>
          </a:prstGeom>
          <a:noFill/>
        </p:spPr>
        <p:txBody>
          <a:bodyPr wrap="square" rtlCol="0">
            <a:spAutoFit/>
          </a:bodyPr>
          <a:lstStyle/>
          <a:p>
            <a:r>
              <a:rPr lang="en-US" dirty="0"/>
              <a:t>HDMI</a:t>
            </a:r>
          </a:p>
        </p:txBody>
      </p:sp>
      <p:cxnSp>
        <p:nvCxnSpPr>
          <p:cNvPr id="19" name="Straight Connector 18">
            <a:extLst>
              <a:ext uri="{FF2B5EF4-FFF2-40B4-BE49-F238E27FC236}">
                <a16:creationId xmlns:a16="http://schemas.microsoft.com/office/drawing/2014/main" id="{21528BC3-1D73-41EC-9332-5DFCBABC0DA8}"/>
              </a:ext>
            </a:extLst>
          </p:cNvPr>
          <p:cNvCxnSpPr/>
          <p:nvPr/>
        </p:nvCxnSpPr>
        <p:spPr>
          <a:xfrm>
            <a:off x="6422231" y="3346828"/>
            <a:ext cx="1535906" cy="0"/>
          </a:xfrm>
          <a:prstGeom prst="line">
            <a:avLst/>
          </a:prstGeom>
          <a:ln w="38100">
            <a:tailEnd type="triangle"/>
          </a:ln>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5B3CA748-270B-46F7-96CD-7B3B1CA24E31}"/>
              </a:ext>
            </a:extLst>
          </p:cNvPr>
          <p:cNvSpPr txBox="1"/>
          <p:nvPr/>
        </p:nvSpPr>
        <p:spPr>
          <a:xfrm>
            <a:off x="6565106" y="3423027"/>
            <a:ext cx="1335882" cy="369332"/>
          </a:xfrm>
          <a:prstGeom prst="rect">
            <a:avLst/>
          </a:prstGeom>
          <a:noFill/>
        </p:spPr>
        <p:txBody>
          <a:bodyPr wrap="square" rtlCol="0">
            <a:spAutoFit/>
          </a:bodyPr>
          <a:lstStyle/>
          <a:p>
            <a:r>
              <a:rPr lang="en-US" dirty="0"/>
              <a:t>USB Power</a:t>
            </a:r>
          </a:p>
        </p:txBody>
      </p:sp>
      <p:cxnSp>
        <p:nvCxnSpPr>
          <p:cNvPr id="23" name="Straight Connector 22">
            <a:extLst>
              <a:ext uri="{FF2B5EF4-FFF2-40B4-BE49-F238E27FC236}">
                <a16:creationId xmlns:a16="http://schemas.microsoft.com/office/drawing/2014/main" id="{D74EE5ED-001C-48E7-B1C3-DB7F9748433A}"/>
              </a:ext>
            </a:extLst>
          </p:cNvPr>
          <p:cNvCxnSpPr>
            <a:cxnSpLocks/>
          </p:cNvCxnSpPr>
          <p:nvPr/>
        </p:nvCxnSpPr>
        <p:spPr>
          <a:xfrm>
            <a:off x="2964657" y="3026569"/>
            <a:ext cx="1900237" cy="0"/>
          </a:xfrm>
          <a:prstGeom prst="line">
            <a:avLst/>
          </a:prstGeom>
          <a:ln w="38100">
            <a:headEnd type="triangle"/>
            <a:tailEnd type="triangle"/>
          </a:ln>
        </p:spPr>
        <p:style>
          <a:lnRef idx="1">
            <a:schemeClr val="dk1"/>
          </a:lnRef>
          <a:fillRef idx="0">
            <a:schemeClr val="dk1"/>
          </a:fillRef>
          <a:effectRef idx="0">
            <a:schemeClr val="dk1"/>
          </a:effectRef>
          <a:fontRef idx="minor">
            <a:schemeClr val="tx1"/>
          </a:fontRef>
        </p:style>
      </p:cxnSp>
      <p:sp>
        <p:nvSpPr>
          <p:cNvPr id="25" name="TextBox 24">
            <a:extLst>
              <a:ext uri="{FF2B5EF4-FFF2-40B4-BE49-F238E27FC236}">
                <a16:creationId xmlns:a16="http://schemas.microsoft.com/office/drawing/2014/main" id="{34701CB6-71D1-4EEB-BF6B-97F533730E91}"/>
              </a:ext>
            </a:extLst>
          </p:cNvPr>
          <p:cNvSpPr txBox="1"/>
          <p:nvPr/>
        </p:nvSpPr>
        <p:spPr>
          <a:xfrm>
            <a:off x="3107531" y="2674417"/>
            <a:ext cx="1564479" cy="369332"/>
          </a:xfrm>
          <a:prstGeom prst="rect">
            <a:avLst/>
          </a:prstGeom>
          <a:noFill/>
        </p:spPr>
        <p:txBody>
          <a:bodyPr wrap="square" rtlCol="0">
            <a:spAutoFit/>
          </a:bodyPr>
          <a:lstStyle/>
          <a:p>
            <a:r>
              <a:rPr lang="en-US" dirty="0"/>
              <a:t>USB to RS-232</a:t>
            </a:r>
          </a:p>
        </p:txBody>
      </p:sp>
      <p:cxnSp>
        <p:nvCxnSpPr>
          <p:cNvPr id="26" name="Straight Arrow Connector 25">
            <a:extLst>
              <a:ext uri="{FF2B5EF4-FFF2-40B4-BE49-F238E27FC236}">
                <a16:creationId xmlns:a16="http://schemas.microsoft.com/office/drawing/2014/main" id="{ADB8D6FA-FDE1-4C9D-9910-31DA3485B9FA}"/>
              </a:ext>
            </a:extLst>
          </p:cNvPr>
          <p:cNvCxnSpPr>
            <a:cxnSpLocks/>
          </p:cNvCxnSpPr>
          <p:nvPr/>
        </p:nvCxnSpPr>
        <p:spPr>
          <a:xfrm>
            <a:off x="5324330" y="4791055"/>
            <a:ext cx="0" cy="938233"/>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9" name="TextBox 28">
            <a:extLst>
              <a:ext uri="{FF2B5EF4-FFF2-40B4-BE49-F238E27FC236}">
                <a16:creationId xmlns:a16="http://schemas.microsoft.com/office/drawing/2014/main" id="{B0622B85-2995-4F2B-B07D-DF176334CB9E}"/>
              </a:ext>
            </a:extLst>
          </p:cNvPr>
          <p:cNvSpPr txBox="1"/>
          <p:nvPr/>
        </p:nvSpPr>
        <p:spPr>
          <a:xfrm>
            <a:off x="5479256" y="5064919"/>
            <a:ext cx="1564481" cy="369332"/>
          </a:xfrm>
          <a:prstGeom prst="rect">
            <a:avLst/>
          </a:prstGeom>
          <a:noFill/>
        </p:spPr>
        <p:txBody>
          <a:bodyPr wrap="square" rtlCol="0">
            <a:spAutoFit/>
          </a:bodyPr>
          <a:lstStyle/>
          <a:p>
            <a:r>
              <a:rPr lang="en-US" dirty="0"/>
              <a:t>Ethernet Out</a:t>
            </a:r>
          </a:p>
        </p:txBody>
      </p:sp>
      <p:cxnSp>
        <p:nvCxnSpPr>
          <p:cNvPr id="32" name="Straight Connector 31">
            <a:extLst>
              <a:ext uri="{FF2B5EF4-FFF2-40B4-BE49-F238E27FC236}">
                <a16:creationId xmlns:a16="http://schemas.microsoft.com/office/drawing/2014/main" id="{4B4AD8E5-E879-4B70-A57E-A2B361EC80C7}"/>
              </a:ext>
            </a:extLst>
          </p:cNvPr>
          <p:cNvCxnSpPr>
            <a:cxnSpLocks/>
          </p:cNvCxnSpPr>
          <p:nvPr/>
        </p:nvCxnSpPr>
        <p:spPr>
          <a:xfrm>
            <a:off x="2964657" y="4593432"/>
            <a:ext cx="1900237" cy="0"/>
          </a:xfrm>
          <a:prstGeom prst="line">
            <a:avLst/>
          </a:prstGeom>
          <a:ln w="38100">
            <a:headEnd type="none"/>
            <a:tailEnd type="none"/>
          </a:ln>
        </p:spPr>
        <p:style>
          <a:lnRef idx="1">
            <a:schemeClr val="dk1"/>
          </a:lnRef>
          <a:fillRef idx="0">
            <a:schemeClr val="dk1"/>
          </a:fillRef>
          <a:effectRef idx="0">
            <a:schemeClr val="dk1"/>
          </a:effectRef>
          <a:fontRef idx="minor">
            <a:schemeClr val="tx1"/>
          </a:fontRef>
        </p:style>
      </p:cxnSp>
      <p:sp>
        <p:nvSpPr>
          <p:cNvPr id="33" name="Rectangle 32">
            <a:extLst>
              <a:ext uri="{FF2B5EF4-FFF2-40B4-BE49-F238E27FC236}">
                <a16:creationId xmlns:a16="http://schemas.microsoft.com/office/drawing/2014/main" id="{3AAF2A4C-073F-40AF-BF80-7F0C35C0A2DB}"/>
              </a:ext>
            </a:extLst>
          </p:cNvPr>
          <p:cNvSpPr/>
          <p:nvPr/>
        </p:nvSpPr>
        <p:spPr>
          <a:xfrm>
            <a:off x="838200" y="4407694"/>
            <a:ext cx="2126457" cy="1271587"/>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Space for expansion:</a:t>
            </a:r>
          </a:p>
          <a:p>
            <a:pPr algn="ctr"/>
            <a:r>
              <a:rPr lang="en-US" dirty="0"/>
              <a:t>USB</a:t>
            </a:r>
          </a:p>
          <a:p>
            <a:pPr algn="ctr"/>
            <a:r>
              <a:rPr lang="en-US" dirty="0"/>
              <a:t>  GPIO</a:t>
            </a:r>
          </a:p>
          <a:p>
            <a:pPr algn="ctr"/>
            <a:r>
              <a:rPr lang="en-US" dirty="0"/>
              <a:t>           Bluetooth</a:t>
            </a:r>
          </a:p>
        </p:txBody>
      </p:sp>
    </p:spTree>
    <p:extLst>
      <p:ext uri="{BB962C8B-B14F-4D97-AF65-F5344CB8AC3E}">
        <p14:creationId xmlns:p14="http://schemas.microsoft.com/office/powerpoint/2010/main" val="2014936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Design and cost</a:t>
            </a:r>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pic>
        <p:nvPicPr>
          <p:cNvPr id="16" name="Picture 15">
            <a:extLst>
              <a:ext uri="{FF2B5EF4-FFF2-40B4-BE49-F238E27FC236}">
                <a16:creationId xmlns:a16="http://schemas.microsoft.com/office/drawing/2014/main" id="{AE8C759A-AB18-4CA6-95A1-885EB802189F}"/>
              </a:ext>
            </a:extLst>
          </p:cNvPr>
          <p:cNvPicPr>
            <a:picLocks noChangeAspect="1"/>
          </p:cNvPicPr>
          <p:nvPr/>
        </p:nvPicPr>
        <p:blipFill rotWithShape="1">
          <a:blip r:embed="rId4">
            <a:extLst>
              <a:ext uri="{28A0092B-C50C-407E-A947-70E740481C1C}">
                <a14:useLocalDpi xmlns:a14="http://schemas.microsoft.com/office/drawing/2010/main" val="0"/>
              </a:ext>
            </a:extLst>
          </a:blip>
          <a:srcRect l="16316" r="13138"/>
          <a:stretch/>
        </p:blipFill>
        <p:spPr>
          <a:xfrm>
            <a:off x="722565" y="1690688"/>
            <a:ext cx="3994684" cy="3185187"/>
          </a:xfrm>
          <a:prstGeom prst="rect">
            <a:avLst/>
          </a:prstGeom>
        </p:spPr>
      </p:pic>
      <p:pic>
        <p:nvPicPr>
          <p:cNvPr id="22" name="Picture 21">
            <a:extLst>
              <a:ext uri="{FF2B5EF4-FFF2-40B4-BE49-F238E27FC236}">
                <a16:creationId xmlns:a16="http://schemas.microsoft.com/office/drawing/2014/main" id="{F51846C7-9B2D-46B4-A781-F17A21A7E14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4133896" y="2772690"/>
            <a:ext cx="2666763" cy="1500054"/>
          </a:xfrm>
          <a:prstGeom prst="rect">
            <a:avLst/>
          </a:prstGeom>
        </p:spPr>
      </p:pic>
      <p:pic>
        <p:nvPicPr>
          <p:cNvPr id="27" name="Picture 26">
            <a:extLst>
              <a:ext uri="{FF2B5EF4-FFF2-40B4-BE49-F238E27FC236}">
                <a16:creationId xmlns:a16="http://schemas.microsoft.com/office/drawing/2014/main" id="{52CFAFDC-F8C7-4FA7-A938-828FA2AE0EF0}"/>
              </a:ext>
            </a:extLst>
          </p:cNvPr>
          <p:cNvPicPr>
            <a:picLocks noChangeAspect="1"/>
          </p:cNvPicPr>
          <p:nvPr/>
        </p:nvPicPr>
        <p:blipFill rotWithShape="1">
          <a:blip r:embed="rId6">
            <a:extLst>
              <a:ext uri="{28A0092B-C50C-407E-A947-70E740481C1C}">
                <a14:useLocalDpi xmlns:a14="http://schemas.microsoft.com/office/drawing/2010/main" val="0"/>
              </a:ext>
            </a:extLst>
          </a:blip>
          <a:srcRect t="32574" b="2606"/>
          <a:stretch/>
        </p:blipFill>
        <p:spPr>
          <a:xfrm>
            <a:off x="722565" y="4856099"/>
            <a:ext cx="3235072" cy="1179563"/>
          </a:xfrm>
          <a:prstGeom prst="rect">
            <a:avLst/>
          </a:prstGeom>
        </p:spPr>
      </p:pic>
      <p:pic>
        <p:nvPicPr>
          <p:cNvPr id="30" name="Picture 29">
            <a:extLst>
              <a:ext uri="{FF2B5EF4-FFF2-40B4-BE49-F238E27FC236}">
                <a16:creationId xmlns:a16="http://schemas.microsoft.com/office/drawing/2014/main" id="{4EA235CA-4F92-4EB8-B9DA-1596C73D336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489563" y="3931606"/>
            <a:ext cx="4051300" cy="2278856"/>
          </a:xfrm>
          <a:prstGeom prst="rect">
            <a:avLst/>
          </a:prstGeom>
        </p:spPr>
      </p:pic>
      <p:pic>
        <p:nvPicPr>
          <p:cNvPr id="32" name="Picture 31">
            <a:extLst>
              <a:ext uri="{FF2B5EF4-FFF2-40B4-BE49-F238E27FC236}">
                <a16:creationId xmlns:a16="http://schemas.microsoft.com/office/drawing/2014/main" id="{1FF6A8AD-B260-451F-9D74-8AE0CC934FD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332054" y="896072"/>
            <a:ext cx="4366318" cy="3035534"/>
          </a:xfrm>
          <a:prstGeom prst="rect">
            <a:avLst/>
          </a:prstGeom>
        </p:spPr>
      </p:pic>
    </p:spTree>
    <p:extLst>
      <p:ext uri="{BB962C8B-B14F-4D97-AF65-F5344CB8AC3E}">
        <p14:creationId xmlns:p14="http://schemas.microsoft.com/office/powerpoint/2010/main" val="29464591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Design and cost</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normAutofit/>
          </a:bodyPr>
          <a:lstStyle/>
          <a:p>
            <a:r>
              <a:rPr lang="en-US" dirty="0"/>
              <a:t>.csv data format (comma-separated values)</a:t>
            </a:r>
            <a:br>
              <a:rPr lang="en-US" dirty="0"/>
            </a:br>
            <a:r>
              <a:rPr lang="en-US" sz="1600" dirty="0"/>
              <a:t>		Time, Temperature, Humidity</a:t>
            </a:r>
            <a:br>
              <a:rPr lang="en-US" sz="1600" dirty="0"/>
            </a:br>
            <a:r>
              <a:rPr lang="en-US" sz="1600" dirty="0"/>
              <a:t>		1, 20.1, 45.0</a:t>
            </a:r>
            <a:br>
              <a:rPr lang="en-US" sz="1600" dirty="0"/>
            </a:br>
            <a:r>
              <a:rPr lang="en-US" sz="1600" dirty="0"/>
              <a:t>		2, 20.2, 45.0</a:t>
            </a:r>
            <a:br>
              <a:rPr lang="en-US" sz="1600" dirty="0"/>
            </a:br>
            <a:r>
              <a:rPr lang="en-US" sz="1600" dirty="0"/>
              <a:t>		3, 20.0, 44.9</a:t>
            </a:r>
            <a:br>
              <a:rPr lang="en-US" sz="1600" dirty="0"/>
            </a:br>
            <a:r>
              <a:rPr lang="en-US" sz="1600" dirty="0"/>
              <a:t>		…,     …,     …</a:t>
            </a:r>
          </a:p>
          <a:p>
            <a:pPr lvl="1"/>
            <a:r>
              <a:rPr lang="en-US" dirty="0"/>
              <a:t>Easily openable in spreadsheets</a:t>
            </a:r>
          </a:p>
          <a:p>
            <a:r>
              <a:rPr lang="en-US" dirty="0"/>
              <a:t>Unique user message list for each lab</a:t>
            </a:r>
          </a:p>
          <a:p>
            <a:r>
              <a:rPr lang="en-US" dirty="0"/>
              <a:t>Unique environment outage settings for each lab</a:t>
            </a:r>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Tree>
    <p:extLst>
      <p:ext uri="{BB962C8B-B14F-4D97-AF65-F5344CB8AC3E}">
        <p14:creationId xmlns:p14="http://schemas.microsoft.com/office/powerpoint/2010/main" val="37691470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Design and cost</a:t>
            </a:r>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
        <p:nvSpPr>
          <p:cNvPr id="8" name="Rectangle 7">
            <a:extLst>
              <a:ext uri="{FF2B5EF4-FFF2-40B4-BE49-F238E27FC236}">
                <a16:creationId xmlns:a16="http://schemas.microsoft.com/office/drawing/2014/main" id="{0AC5C6DE-8ECA-4E29-9AC2-F33932557C02}"/>
              </a:ext>
            </a:extLst>
          </p:cNvPr>
          <p:cNvSpPr/>
          <p:nvPr/>
        </p:nvSpPr>
        <p:spPr>
          <a:xfrm>
            <a:off x="5256092" y="3186296"/>
            <a:ext cx="1837073" cy="11632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ln w="0"/>
                <a:solidFill>
                  <a:schemeClr val="tx1"/>
                </a:solidFill>
                <a:effectLst>
                  <a:outerShdw blurRad="38100" dist="19050" dir="2700000" algn="tl" rotWithShape="0">
                    <a:schemeClr val="dk1">
                      <a:alpha val="40000"/>
                    </a:schemeClr>
                  </a:outerShdw>
                </a:effectLst>
              </a:rPr>
              <a:t>Master</a:t>
            </a:r>
          </a:p>
        </p:txBody>
      </p:sp>
      <p:sp>
        <p:nvSpPr>
          <p:cNvPr id="9" name="Rectangle 8">
            <a:extLst>
              <a:ext uri="{FF2B5EF4-FFF2-40B4-BE49-F238E27FC236}">
                <a16:creationId xmlns:a16="http://schemas.microsoft.com/office/drawing/2014/main" id="{C552F3B7-ADF2-42E1-A413-740C37A4DE4E}"/>
              </a:ext>
            </a:extLst>
          </p:cNvPr>
          <p:cNvSpPr/>
          <p:nvPr/>
        </p:nvSpPr>
        <p:spPr>
          <a:xfrm>
            <a:off x="3079100" y="1730782"/>
            <a:ext cx="1356049" cy="8086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err="1">
                <a:ln w="0"/>
                <a:solidFill>
                  <a:schemeClr val="tx1"/>
                </a:solidFill>
                <a:effectLst>
                  <a:outerShdw blurRad="38100" dist="19050" dir="2700000" algn="tl" rotWithShape="0">
                    <a:schemeClr val="dk1">
                      <a:alpha val="40000"/>
                    </a:schemeClr>
                  </a:outerShdw>
                </a:effectLst>
              </a:rPr>
              <a:t>LabDevice</a:t>
            </a:r>
            <a:r>
              <a:rPr lang="en-US" dirty="0">
                <a:ln w="0"/>
                <a:solidFill>
                  <a:schemeClr val="tx1"/>
                </a:solidFill>
                <a:effectLst>
                  <a:outerShdw blurRad="38100" dist="19050" dir="2700000" algn="tl" rotWithShape="0">
                    <a:schemeClr val="dk1">
                      <a:alpha val="40000"/>
                    </a:schemeClr>
                  </a:outerShdw>
                </a:effectLst>
              </a:rPr>
              <a:t> 1</a:t>
            </a:r>
          </a:p>
        </p:txBody>
      </p:sp>
      <p:sp>
        <p:nvSpPr>
          <p:cNvPr id="10" name="Rectangle 9">
            <a:extLst>
              <a:ext uri="{FF2B5EF4-FFF2-40B4-BE49-F238E27FC236}">
                <a16:creationId xmlns:a16="http://schemas.microsoft.com/office/drawing/2014/main" id="{5D92EC70-308C-4764-A41A-06CE1FBB7609}"/>
              </a:ext>
            </a:extLst>
          </p:cNvPr>
          <p:cNvSpPr/>
          <p:nvPr/>
        </p:nvSpPr>
        <p:spPr>
          <a:xfrm>
            <a:off x="3079101" y="3324808"/>
            <a:ext cx="1356049" cy="8086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err="1">
                <a:ln w="0"/>
                <a:solidFill>
                  <a:schemeClr val="tx1"/>
                </a:solidFill>
                <a:effectLst>
                  <a:outerShdw blurRad="38100" dist="19050" dir="2700000" algn="tl" rotWithShape="0">
                    <a:schemeClr val="dk1">
                      <a:alpha val="40000"/>
                    </a:schemeClr>
                  </a:outerShdw>
                </a:effectLst>
              </a:rPr>
              <a:t>LabDevice</a:t>
            </a:r>
            <a:r>
              <a:rPr lang="en-US" dirty="0">
                <a:ln w="0"/>
                <a:solidFill>
                  <a:schemeClr val="tx1"/>
                </a:solidFill>
                <a:effectLst>
                  <a:outerShdw blurRad="38100" dist="19050" dir="2700000" algn="tl" rotWithShape="0">
                    <a:schemeClr val="dk1">
                      <a:alpha val="40000"/>
                    </a:schemeClr>
                  </a:outerShdw>
                </a:effectLst>
              </a:rPr>
              <a:t> 2</a:t>
            </a:r>
          </a:p>
        </p:txBody>
      </p:sp>
      <p:sp>
        <p:nvSpPr>
          <p:cNvPr id="11" name="Rectangle 10">
            <a:extLst>
              <a:ext uri="{FF2B5EF4-FFF2-40B4-BE49-F238E27FC236}">
                <a16:creationId xmlns:a16="http://schemas.microsoft.com/office/drawing/2014/main" id="{E4DC67DE-0457-4D6A-8AE7-96627EAA0FB7}"/>
              </a:ext>
            </a:extLst>
          </p:cNvPr>
          <p:cNvSpPr/>
          <p:nvPr/>
        </p:nvSpPr>
        <p:spPr>
          <a:xfrm>
            <a:off x="541835" y="4376718"/>
            <a:ext cx="2498512" cy="1768437"/>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a:ln w="0"/>
                <a:solidFill>
                  <a:schemeClr val="tx1"/>
                </a:solidFill>
                <a:effectLst>
                  <a:outerShdw blurRad="38100" dist="19050" dir="2700000" algn="tl" rotWithShape="0">
                    <a:schemeClr val="dk1">
                      <a:alpha val="40000"/>
                    </a:schemeClr>
                  </a:outerShdw>
                </a:effectLst>
              </a:rPr>
              <a:t>Website</a:t>
            </a:r>
          </a:p>
        </p:txBody>
      </p:sp>
      <p:sp>
        <p:nvSpPr>
          <p:cNvPr id="12" name="Rectangle 11">
            <a:extLst>
              <a:ext uri="{FF2B5EF4-FFF2-40B4-BE49-F238E27FC236}">
                <a16:creationId xmlns:a16="http://schemas.microsoft.com/office/drawing/2014/main" id="{E2F8F2BD-6051-4C5B-BBCA-EF7B45C86AB2}"/>
              </a:ext>
            </a:extLst>
          </p:cNvPr>
          <p:cNvSpPr/>
          <p:nvPr/>
        </p:nvSpPr>
        <p:spPr>
          <a:xfrm>
            <a:off x="5496603" y="5246523"/>
            <a:ext cx="1356049" cy="8086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err="1">
                <a:ln w="0"/>
                <a:solidFill>
                  <a:schemeClr val="tx1"/>
                </a:solidFill>
                <a:effectLst>
                  <a:outerShdw blurRad="38100" dist="19050" dir="2700000" algn="tl" rotWithShape="0">
                    <a:schemeClr val="dk1">
                      <a:alpha val="40000"/>
                    </a:schemeClr>
                  </a:outerShdw>
                </a:effectLst>
              </a:rPr>
              <a:t>LabDevice</a:t>
            </a:r>
            <a:r>
              <a:rPr lang="en-US" dirty="0">
                <a:ln w="0"/>
                <a:solidFill>
                  <a:schemeClr val="tx1"/>
                </a:solidFill>
                <a:effectLst>
                  <a:outerShdw blurRad="38100" dist="19050" dir="2700000" algn="tl" rotWithShape="0">
                    <a:schemeClr val="dk1">
                      <a:alpha val="40000"/>
                    </a:schemeClr>
                  </a:outerShdw>
                </a:effectLst>
              </a:rPr>
              <a:t> 3</a:t>
            </a:r>
          </a:p>
        </p:txBody>
      </p:sp>
      <p:sp>
        <p:nvSpPr>
          <p:cNvPr id="13" name="Rectangle 12">
            <a:extLst>
              <a:ext uri="{FF2B5EF4-FFF2-40B4-BE49-F238E27FC236}">
                <a16:creationId xmlns:a16="http://schemas.microsoft.com/office/drawing/2014/main" id="{D1C3E6D8-10AC-4997-BACA-F7C1EC06F763}"/>
              </a:ext>
            </a:extLst>
          </p:cNvPr>
          <p:cNvSpPr/>
          <p:nvPr/>
        </p:nvSpPr>
        <p:spPr>
          <a:xfrm>
            <a:off x="7939295" y="3327597"/>
            <a:ext cx="1356049" cy="8086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err="1">
                <a:ln w="0"/>
                <a:solidFill>
                  <a:schemeClr val="tx1"/>
                </a:solidFill>
                <a:effectLst>
                  <a:outerShdw blurRad="38100" dist="19050" dir="2700000" algn="tl" rotWithShape="0">
                    <a:schemeClr val="dk1">
                      <a:alpha val="40000"/>
                    </a:schemeClr>
                  </a:outerShdw>
                </a:effectLst>
              </a:rPr>
              <a:t>LabDevice</a:t>
            </a:r>
            <a:r>
              <a:rPr lang="en-US" dirty="0">
                <a:ln w="0"/>
                <a:solidFill>
                  <a:schemeClr val="tx1"/>
                </a:solidFill>
                <a:effectLst>
                  <a:outerShdw blurRad="38100" dist="19050" dir="2700000" algn="tl" rotWithShape="0">
                    <a:schemeClr val="dk1">
                      <a:alpha val="40000"/>
                    </a:schemeClr>
                  </a:outerShdw>
                </a:effectLst>
              </a:rPr>
              <a:t> 5</a:t>
            </a:r>
          </a:p>
        </p:txBody>
      </p:sp>
      <p:sp>
        <p:nvSpPr>
          <p:cNvPr id="14" name="Rectangle 13">
            <a:extLst>
              <a:ext uri="{FF2B5EF4-FFF2-40B4-BE49-F238E27FC236}">
                <a16:creationId xmlns:a16="http://schemas.microsoft.com/office/drawing/2014/main" id="{7B48E8D5-6B3E-4193-94EC-6DC2AF6AEBEB}"/>
              </a:ext>
            </a:extLst>
          </p:cNvPr>
          <p:cNvSpPr/>
          <p:nvPr/>
        </p:nvSpPr>
        <p:spPr>
          <a:xfrm>
            <a:off x="7939295" y="1690688"/>
            <a:ext cx="1356049" cy="8086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err="1">
                <a:ln w="0"/>
                <a:solidFill>
                  <a:schemeClr val="tx1"/>
                </a:solidFill>
                <a:effectLst>
                  <a:outerShdw blurRad="38100" dist="19050" dir="2700000" algn="tl" rotWithShape="0">
                    <a:schemeClr val="dk1">
                      <a:alpha val="40000"/>
                    </a:schemeClr>
                  </a:outerShdw>
                </a:effectLst>
              </a:rPr>
              <a:t>LabDevice</a:t>
            </a:r>
            <a:r>
              <a:rPr lang="en-US" dirty="0">
                <a:ln w="0"/>
                <a:solidFill>
                  <a:schemeClr val="tx1"/>
                </a:solidFill>
                <a:effectLst>
                  <a:outerShdw blurRad="38100" dist="19050" dir="2700000" algn="tl" rotWithShape="0">
                    <a:schemeClr val="dk1">
                      <a:alpha val="40000"/>
                    </a:schemeClr>
                  </a:outerShdw>
                </a:effectLst>
              </a:rPr>
              <a:t> 6</a:t>
            </a:r>
          </a:p>
        </p:txBody>
      </p:sp>
      <p:sp>
        <p:nvSpPr>
          <p:cNvPr id="15" name="Rectangle 14">
            <a:extLst>
              <a:ext uri="{FF2B5EF4-FFF2-40B4-BE49-F238E27FC236}">
                <a16:creationId xmlns:a16="http://schemas.microsoft.com/office/drawing/2014/main" id="{1B393FDB-8CAA-49E4-AA25-8F575CAFEA36}"/>
              </a:ext>
            </a:extLst>
          </p:cNvPr>
          <p:cNvSpPr/>
          <p:nvPr/>
        </p:nvSpPr>
        <p:spPr>
          <a:xfrm>
            <a:off x="5485278" y="1473847"/>
            <a:ext cx="1356049" cy="8086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err="1">
                <a:ln w="0"/>
                <a:solidFill>
                  <a:schemeClr val="tx1"/>
                </a:solidFill>
                <a:effectLst>
                  <a:outerShdw blurRad="38100" dist="19050" dir="2700000" algn="tl" rotWithShape="0">
                    <a:schemeClr val="dk1">
                      <a:alpha val="40000"/>
                    </a:schemeClr>
                  </a:outerShdw>
                </a:effectLst>
              </a:rPr>
              <a:t>LabDevice</a:t>
            </a:r>
            <a:r>
              <a:rPr lang="en-US" dirty="0">
                <a:ln w="0"/>
                <a:solidFill>
                  <a:schemeClr val="tx1"/>
                </a:solidFill>
                <a:effectLst>
                  <a:outerShdw blurRad="38100" dist="19050" dir="2700000" algn="tl" rotWithShape="0">
                    <a:schemeClr val="dk1">
                      <a:alpha val="40000"/>
                    </a:schemeClr>
                  </a:outerShdw>
                </a:effectLst>
              </a:rPr>
              <a:t> n</a:t>
            </a:r>
          </a:p>
        </p:txBody>
      </p:sp>
      <p:sp>
        <p:nvSpPr>
          <p:cNvPr id="16" name="Rectangle 15">
            <a:extLst>
              <a:ext uri="{FF2B5EF4-FFF2-40B4-BE49-F238E27FC236}">
                <a16:creationId xmlns:a16="http://schemas.microsoft.com/office/drawing/2014/main" id="{3BFBF58A-6BAC-4385-9B7A-22FF4A648E4A}"/>
              </a:ext>
            </a:extLst>
          </p:cNvPr>
          <p:cNvSpPr/>
          <p:nvPr/>
        </p:nvSpPr>
        <p:spPr>
          <a:xfrm>
            <a:off x="7939295" y="5022303"/>
            <a:ext cx="1356049" cy="808653"/>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dirty="0" err="1">
                <a:ln w="0"/>
                <a:solidFill>
                  <a:schemeClr val="tx1"/>
                </a:solidFill>
                <a:effectLst>
                  <a:outerShdw blurRad="38100" dist="19050" dir="2700000" algn="tl" rotWithShape="0">
                    <a:schemeClr val="dk1">
                      <a:alpha val="40000"/>
                    </a:schemeClr>
                  </a:outerShdw>
                </a:effectLst>
              </a:rPr>
              <a:t>LabDevice</a:t>
            </a:r>
            <a:r>
              <a:rPr lang="en-US" dirty="0">
                <a:ln w="0"/>
                <a:solidFill>
                  <a:schemeClr val="tx1"/>
                </a:solidFill>
                <a:effectLst>
                  <a:outerShdw blurRad="38100" dist="19050" dir="2700000" algn="tl" rotWithShape="0">
                    <a:schemeClr val="dk1">
                      <a:alpha val="40000"/>
                    </a:schemeClr>
                  </a:outerShdw>
                </a:effectLst>
              </a:rPr>
              <a:t> 4</a:t>
            </a:r>
          </a:p>
        </p:txBody>
      </p:sp>
      <p:cxnSp>
        <p:nvCxnSpPr>
          <p:cNvPr id="18" name="Straight Arrow Connector 17">
            <a:extLst>
              <a:ext uri="{FF2B5EF4-FFF2-40B4-BE49-F238E27FC236}">
                <a16:creationId xmlns:a16="http://schemas.microsoft.com/office/drawing/2014/main" id="{323D6157-4DAA-4DDE-955C-C9E8ABAB90C4}"/>
              </a:ext>
            </a:extLst>
          </p:cNvPr>
          <p:cNvCxnSpPr>
            <a:cxnSpLocks/>
          </p:cNvCxnSpPr>
          <p:nvPr/>
        </p:nvCxnSpPr>
        <p:spPr>
          <a:xfrm>
            <a:off x="4435149" y="2539435"/>
            <a:ext cx="809618" cy="659549"/>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AAB0579C-5DBC-4457-9516-6A7B380733C9}"/>
              </a:ext>
            </a:extLst>
          </p:cNvPr>
          <p:cNvCxnSpPr>
            <a:cxnSpLocks/>
          </p:cNvCxnSpPr>
          <p:nvPr/>
        </p:nvCxnSpPr>
        <p:spPr>
          <a:xfrm flipV="1">
            <a:off x="7063109" y="2499341"/>
            <a:ext cx="858725" cy="677126"/>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A1C659B8-3859-4E4A-A9C5-6D00747C4062}"/>
              </a:ext>
            </a:extLst>
          </p:cNvPr>
          <p:cNvCxnSpPr>
            <a:cxnSpLocks/>
            <a:endCxn id="8" idx="1"/>
          </p:cNvCxnSpPr>
          <p:nvPr/>
        </p:nvCxnSpPr>
        <p:spPr>
          <a:xfrm>
            <a:off x="4452611" y="3760242"/>
            <a:ext cx="803481" cy="7662"/>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FAAB28A-C6F5-4A2F-B0ED-84C447D6F087}"/>
              </a:ext>
            </a:extLst>
          </p:cNvPr>
          <p:cNvCxnSpPr>
            <a:cxnSpLocks/>
            <a:stCxn id="11" idx="3"/>
          </p:cNvCxnSpPr>
          <p:nvPr/>
        </p:nvCxnSpPr>
        <p:spPr>
          <a:xfrm flipV="1">
            <a:off x="3040347" y="4341171"/>
            <a:ext cx="2215745" cy="919766"/>
          </a:xfrm>
          <a:prstGeom prst="straightConnector1">
            <a:avLst/>
          </a:prstGeom>
          <a:ln w="381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EF1E5D9-1144-4AC5-B201-C131B7A47FA9}"/>
              </a:ext>
            </a:extLst>
          </p:cNvPr>
          <p:cNvCxnSpPr>
            <a:cxnSpLocks/>
            <a:endCxn id="13" idx="1"/>
          </p:cNvCxnSpPr>
          <p:nvPr/>
        </p:nvCxnSpPr>
        <p:spPr>
          <a:xfrm flipV="1">
            <a:off x="7110626" y="3731924"/>
            <a:ext cx="828669" cy="21816"/>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1AE59C03-A892-40AC-B116-94631D9F6D58}"/>
              </a:ext>
            </a:extLst>
          </p:cNvPr>
          <p:cNvCxnSpPr>
            <a:cxnSpLocks/>
          </p:cNvCxnSpPr>
          <p:nvPr/>
        </p:nvCxnSpPr>
        <p:spPr>
          <a:xfrm>
            <a:off x="7065327" y="4311478"/>
            <a:ext cx="873968" cy="710825"/>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DB4354FF-3E86-4BDC-8156-F36F1A95286B}"/>
              </a:ext>
            </a:extLst>
          </p:cNvPr>
          <p:cNvCxnSpPr>
            <a:cxnSpLocks/>
            <a:stCxn id="15" idx="2"/>
            <a:endCxn id="8" idx="0"/>
          </p:cNvCxnSpPr>
          <p:nvPr/>
        </p:nvCxnSpPr>
        <p:spPr>
          <a:xfrm>
            <a:off x="6163303" y="2282500"/>
            <a:ext cx="11326" cy="903796"/>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68C7B6EC-3CD0-490A-9996-BFA70B6B988D}"/>
              </a:ext>
            </a:extLst>
          </p:cNvPr>
          <p:cNvCxnSpPr>
            <a:cxnSpLocks/>
            <a:stCxn id="8" idx="2"/>
            <a:endCxn id="12" idx="0"/>
          </p:cNvCxnSpPr>
          <p:nvPr/>
        </p:nvCxnSpPr>
        <p:spPr>
          <a:xfrm flipH="1">
            <a:off x="6174628" y="4349512"/>
            <a:ext cx="1" cy="897011"/>
          </a:xfrm>
          <a:prstGeom prst="straightConnector1">
            <a:avLst/>
          </a:prstGeom>
          <a:ln w="381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6FA6FACD-F1A4-48B5-B83B-D0CD1A50181E}"/>
              </a:ext>
            </a:extLst>
          </p:cNvPr>
          <p:cNvSpPr txBox="1"/>
          <p:nvPr/>
        </p:nvSpPr>
        <p:spPr>
          <a:xfrm rot="2321246">
            <a:off x="4545628" y="2563603"/>
            <a:ext cx="1051247" cy="369332"/>
          </a:xfrm>
          <a:prstGeom prst="rect">
            <a:avLst/>
          </a:prstGeom>
          <a:noFill/>
        </p:spPr>
        <p:txBody>
          <a:bodyPr wrap="square" rtlCol="0">
            <a:spAutoFit/>
          </a:bodyPr>
          <a:lstStyle/>
          <a:p>
            <a:r>
              <a:rPr lang="en-US" dirty="0" err="1"/>
              <a:t>scp</a:t>
            </a:r>
            <a:r>
              <a:rPr lang="en-US" dirty="0"/>
              <a:t>/</a:t>
            </a:r>
            <a:r>
              <a:rPr lang="en-US" dirty="0" err="1"/>
              <a:t>ssh</a:t>
            </a:r>
            <a:endParaRPr lang="en-US" dirty="0"/>
          </a:p>
        </p:txBody>
      </p:sp>
      <p:sp>
        <p:nvSpPr>
          <p:cNvPr id="38" name="TextBox 37">
            <a:extLst>
              <a:ext uri="{FF2B5EF4-FFF2-40B4-BE49-F238E27FC236}">
                <a16:creationId xmlns:a16="http://schemas.microsoft.com/office/drawing/2014/main" id="{1D6FC744-FC39-48A9-BEF0-C30C55547C73}"/>
              </a:ext>
            </a:extLst>
          </p:cNvPr>
          <p:cNvSpPr txBox="1"/>
          <p:nvPr/>
        </p:nvSpPr>
        <p:spPr>
          <a:xfrm rot="19235829">
            <a:off x="6908214" y="2458183"/>
            <a:ext cx="1051247" cy="369332"/>
          </a:xfrm>
          <a:prstGeom prst="rect">
            <a:avLst/>
          </a:prstGeom>
          <a:noFill/>
        </p:spPr>
        <p:txBody>
          <a:bodyPr wrap="square" rtlCol="0">
            <a:spAutoFit/>
          </a:bodyPr>
          <a:lstStyle/>
          <a:p>
            <a:r>
              <a:rPr lang="en-US" dirty="0" err="1"/>
              <a:t>scp</a:t>
            </a:r>
            <a:r>
              <a:rPr lang="en-US" dirty="0"/>
              <a:t>/</a:t>
            </a:r>
            <a:r>
              <a:rPr lang="en-US" dirty="0" err="1"/>
              <a:t>ssh</a:t>
            </a:r>
            <a:endParaRPr lang="en-US" dirty="0"/>
          </a:p>
        </p:txBody>
      </p:sp>
      <p:sp>
        <p:nvSpPr>
          <p:cNvPr id="39" name="TextBox 38">
            <a:extLst>
              <a:ext uri="{FF2B5EF4-FFF2-40B4-BE49-F238E27FC236}">
                <a16:creationId xmlns:a16="http://schemas.microsoft.com/office/drawing/2014/main" id="{24F9D10B-A586-49D5-9991-61BDE0CA52F5}"/>
              </a:ext>
            </a:extLst>
          </p:cNvPr>
          <p:cNvSpPr txBox="1"/>
          <p:nvPr/>
        </p:nvSpPr>
        <p:spPr>
          <a:xfrm>
            <a:off x="7063109" y="3352664"/>
            <a:ext cx="1051247" cy="369332"/>
          </a:xfrm>
          <a:prstGeom prst="rect">
            <a:avLst/>
          </a:prstGeom>
          <a:noFill/>
        </p:spPr>
        <p:txBody>
          <a:bodyPr wrap="square" rtlCol="0">
            <a:spAutoFit/>
          </a:bodyPr>
          <a:lstStyle/>
          <a:p>
            <a:r>
              <a:rPr lang="en-US" dirty="0" err="1"/>
              <a:t>scp</a:t>
            </a:r>
            <a:r>
              <a:rPr lang="en-US" dirty="0"/>
              <a:t>/</a:t>
            </a:r>
            <a:r>
              <a:rPr lang="en-US" dirty="0" err="1"/>
              <a:t>ssh</a:t>
            </a:r>
            <a:endParaRPr lang="en-US" dirty="0"/>
          </a:p>
        </p:txBody>
      </p:sp>
      <p:sp>
        <p:nvSpPr>
          <p:cNvPr id="40" name="TextBox 39">
            <a:extLst>
              <a:ext uri="{FF2B5EF4-FFF2-40B4-BE49-F238E27FC236}">
                <a16:creationId xmlns:a16="http://schemas.microsoft.com/office/drawing/2014/main" id="{F3701978-E32A-49FC-A7BA-5ACAC49AAF02}"/>
              </a:ext>
            </a:extLst>
          </p:cNvPr>
          <p:cNvSpPr txBox="1"/>
          <p:nvPr/>
        </p:nvSpPr>
        <p:spPr>
          <a:xfrm rot="16200000">
            <a:off x="5823547" y="2466177"/>
            <a:ext cx="1051247" cy="369332"/>
          </a:xfrm>
          <a:prstGeom prst="rect">
            <a:avLst/>
          </a:prstGeom>
          <a:noFill/>
        </p:spPr>
        <p:txBody>
          <a:bodyPr wrap="square" rtlCol="0">
            <a:spAutoFit/>
          </a:bodyPr>
          <a:lstStyle/>
          <a:p>
            <a:r>
              <a:rPr lang="en-US" dirty="0" err="1"/>
              <a:t>scp</a:t>
            </a:r>
            <a:r>
              <a:rPr lang="en-US" dirty="0"/>
              <a:t>/</a:t>
            </a:r>
            <a:r>
              <a:rPr lang="en-US" dirty="0" err="1"/>
              <a:t>ssh</a:t>
            </a:r>
            <a:endParaRPr lang="en-US" dirty="0"/>
          </a:p>
        </p:txBody>
      </p:sp>
      <p:sp>
        <p:nvSpPr>
          <p:cNvPr id="43" name="TextBox 42">
            <a:extLst>
              <a:ext uri="{FF2B5EF4-FFF2-40B4-BE49-F238E27FC236}">
                <a16:creationId xmlns:a16="http://schemas.microsoft.com/office/drawing/2014/main" id="{D6B75A27-C984-41C4-87B2-440307F861E0}"/>
              </a:ext>
            </a:extLst>
          </p:cNvPr>
          <p:cNvSpPr txBox="1"/>
          <p:nvPr/>
        </p:nvSpPr>
        <p:spPr>
          <a:xfrm rot="2376093">
            <a:off x="7185752" y="4355194"/>
            <a:ext cx="1051247" cy="369332"/>
          </a:xfrm>
          <a:prstGeom prst="rect">
            <a:avLst/>
          </a:prstGeom>
          <a:noFill/>
        </p:spPr>
        <p:txBody>
          <a:bodyPr wrap="square" rtlCol="0">
            <a:spAutoFit/>
          </a:bodyPr>
          <a:lstStyle/>
          <a:p>
            <a:r>
              <a:rPr lang="en-US" dirty="0" err="1"/>
              <a:t>scp</a:t>
            </a:r>
            <a:r>
              <a:rPr lang="en-US" dirty="0"/>
              <a:t>/</a:t>
            </a:r>
            <a:r>
              <a:rPr lang="en-US" dirty="0" err="1"/>
              <a:t>ssh</a:t>
            </a:r>
            <a:endParaRPr lang="en-US" dirty="0"/>
          </a:p>
        </p:txBody>
      </p:sp>
      <p:sp>
        <p:nvSpPr>
          <p:cNvPr id="44" name="TextBox 43">
            <a:extLst>
              <a:ext uri="{FF2B5EF4-FFF2-40B4-BE49-F238E27FC236}">
                <a16:creationId xmlns:a16="http://schemas.microsoft.com/office/drawing/2014/main" id="{F8F8F2A6-397A-4933-9D86-4BF5FDC0E977}"/>
              </a:ext>
            </a:extLst>
          </p:cNvPr>
          <p:cNvSpPr txBox="1"/>
          <p:nvPr/>
        </p:nvSpPr>
        <p:spPr>
          <a:xfrm rot="16200000">
            <a:off x="5851973" y="4550647"/>
            <a:ext cx="1051247" cy="369332"/>
          </a:xfrm>
          <a:prstGeom prst="rect">
            <a:avLst/>
          </a:prstGeom>
          <a:noFill/>
        </p:spPr>
        <p:txBody>
          <a:bodyPr wrap="square" rtlCol="0">
            <a:spAutoFit/>
          </a:bodyPr>
          <a:lstStyle/>
          <a:p>
            <a:r>
              <a:rPr lang="en-US" dirty="0" err="1"/>
              <a:t>scp</a:t>
            </a:r>
            <a:r>
              <a:rPr lang="en-US" dirty="0"/>
              <a:t>/</a:t>
            </a:r>
            <a:r>
              <a:rPr lang="en-US" dirty="0" err="1"/>
              <a:t>ssh</a:t>
            </a:r>
            <a:endParaRPr lang="en-US" dirty="0"/>
          </a:p>
        </p:txBody>
      </p:sp>
      <p:sp>
        <p:nvSpPr>
          <p:cNvPr id="47" name="TextBox 46">
            <a:extLst>
              <a:ext uri="{FF2B5EF4-FFF2-40B4-BE49-F238E27FC236}">
                <a16:creationId xmlns:a16="http://schemas.microsoft.com/office/drawing/2014/main" id="{CFC98E6D-B716-48F2-89C1-2BB1230DAA7E}"/>
              </a:ext>
            </a:extLst>
          </p:cNvPr>
          <p:cNvSpPr txBox="1"/>
          <p:nvPr/>
        </p:nvSpPr>
        <p:spPr>
          <a:xfrm>
            <a:off x="4434031" y="3756572"/>
            <a:ext cx="1051247" cy="369332"/>
          </a:xfrm>
          <a:prstGeom prst="rect">
            <a:avLst/>
          </a:prstGeom>
          <a:noFill/>
        </p:spPr>
        <p:txBody>
          <a:bodyPr wrap="square" rtlCol="0">
            <a:spAutoFit/>
          </a:bodyPr>
          <a:lstStyle/>
          <a:p>
            <a:r>
              <a:rPr lang="en-US" dirty="0" err="1"/>
              <a:t>scp</a:t>
            </a:r>
            <a:r>
              <a:rPr lang="en-US" dirty="0"/>
              <a:t>/</a:t>
            </a:r>
            <a:r>
              <a:rPr lang="en-US" dirty="0" err="1"/>
              <a:t>ssh</a:t>
            </a:r>
            <a:endParaRPr lang="en-US" dirty="0"/>
          </a:p>
        </p:txBody>
      </p:sp>
      <p:sp>
        <p:nvSpPr>
          <p:cNvPr id="50" name="TextBox 49">
            <a:extLst>
              <a:ext uri="{FF2B5EF4-FFF2-40B4-BE49-F238E27FC236}">
                <a16:creationId xmlns:a16="http://schemas.microsoft.com/office/drawing/2014/main" id="{5F05C58D-DBEF-41DF-90E6-607374100B94}"/>
              </a:ext>
            </a:extLst>
          </p:cNvPr>
          <p:cNvSpPr txBox="1"/>
          <p:nvPr/>
        </p:nvSpPr>
        <p:spPr>
          <a:xfrm rot="20169763">
            <a:off x="3756161" y="4704856"/>
            <a:ext cx="1322435" cy="369332"/>
          </a:xfrm>
          <a:prstGeom prst="rect">
            <a:avLst/>
          </a:prstGeom>
          <a:noFill/>
        </p:spPr>
        <p:txBody>
          <a:bodyPr wrap="square" rtlCol="0">
            <a:spAutoFit/>
          </a:bodyPr>
          <a:lstStyle/>
          <a:p>
            <a:r>
              <a:rPr lang="en-US" dirty="0"/>
              <a:t>Webserver</a:t>
            </a:r>
          </a:p>
        </p:txBody>
      </p:sp>
    </p:spTree>
    <p:extLst>
      <p:ext uri="{BB962C8B-B14F-4D97-AF65-F5344CB8AC3E}">
        <p14:creationId xmlns:p14="http://schemas.microsoft.com/office/powerpoint/2010/main" val="35885186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Design and cost</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normAutofit/>
          </a:bodyPr>
          <a:lstStyle/>
          <a:p>
            <a:pPr marL="0" indent="0">
              <a:buNone/>
            </a:pPr>
            <a:r>
              <a:rPr lang="en-US" dirty="0"/>
              <a:t>A message is sent from any single device under one of three conditions: </a:t>
            </a:r>
          </a:p>
          <a:p>
            <a:r>
              <a:rPr lang="en-US" dirty="0"/>
              <a:t>When the set environment has exceeded limits, with a graph </a:t>
            </a:r>
          </a:p>
          <a:p>
            <a:r>
              <a:rPr lang="en-US" dirty="0"/>
              <a:t>When the set environment has returned within limits for a period of time, with a graph </a:t>
            </a:r>
          </a:p>
          <a:p>
            <a:r>
              <a:rPr lang="en-US" dirty="0"/>
              <a:t>When the set environment has exceeded limits, and the environment (T or RH) changes in increments of </a:t>
            </a:r>
            <a:r>
              <a:rPr lang="en-US" dirty="0" err="1"/>
              <a:t>TincSet</a:t>
            </a:r>
            <a:r>
              <a:rPr lang="en-US" dirty="0"/>
              <a:t> or </a:t>
            </a:r>
            <a:r>
              <a:rPr lang="en-US" dirty="0" err="1"/>
              <a:t>RHincSet</a:t>
            </a:r>
            <a:r>
              <a:rPr lang="en-US" dirty="0"/>
              <a:t> (LabSettings.py) until the environment returns within limits for a period of time, with a graph </a:t>
            </a:r>
          </a:p>
          <a:p>
            <a:pPr marL="514350" indent="-514350">
              <a:buFont typeface="+mj-lt"/>
              <a:buAutoNum type="arabicPeriod"/>
            </a:pPr>
            <a:endParaRPr lang="en-US" dirty="0"/>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Tree>
    <p:extLst>
      <p:ext uri="{BB962C8B-B14F-4D97-AF65-F5344CB8AC3E}">
        <p14:creationId xmlns:p14="http://schemas.microsoft.com/office/powerpoint/2010/main" val="30063368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Overview</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lstStyle/>
          <a:p>
            <a:pPr marL="514350" indent="-514350">
              <a:buFont typeface="+mj-lt"/>
              <a:buAutoNum type="arabicPeriod"/>
            </a:pPr>
            <a:r>
              <a:rPr lang="en-US" strike="sngStrike" dirty="0">
                <a:solidFill>
                  <a:schemeClr val="bg1">
                    <a:lumMod val="65000"/>
                  </a:schemeClr>
                </a:solidFill>
              </a:rPr>
              <a:t>Purpose?</a:t>
            </a:r>
          </a:p>
          <a:p>
            <a:pPr marL="971550" lvl="1" indent="-514350">
              <a:buFont typeface="+mj-lt"/>
              <a:buAutoNum type="arabicPeriod"/>
            </a:pPr>
            <a:r>
              <a:rPr lang="en-US" strike="sngStrike" dirty="0">
                <a:solidFill>
                  <a:schemeClr val="bg1">
                    <a:lumMod val="65000"/>
                  </a:schemeClr>
                </a:solidFill>
              </a:rPr>
              <a:t>ISO 17025</a:t>
            </a:r>
          </a:p>
          <a:p>
            <a:pPr marL="971550" lvl="1" indent="-514350">
              <a:buFont typeface="+mj-lt"/>
              <a:buAutoNum type="arabicPeriod"/>
            </a:pPr>
            <a:r>
              <a:rPr lang="en-US" strike="sngStrike" dirty="0">
                <a:solidFill>
                  <a:schemeClr val="bg1">
                    <a:lumMod val="65000"/>
                  </a:schemeClr>
                </a:solidFill>
              </a:rPr>
              <a:t>Temperature and humidity in Dimensional Metrology</a:t>
            </a:r>
          </a:p>
          <a:p>
            <a:pPr marL="514350" indent="-514350">
              <a:buFont typeface="+mj-lt"/>
              <a:buAutoNum type="arabicPeriod"/>
            </a:pPr>
            <a:r>
              <a:rPr lang="en-US" strike="sngStrike" dirty="0">
                <a:solidFill>
                  <a:schemeClr val="bg1">
                    <a:lumMod val="65000"/>
                  </a:schemeClr>
                </a:solidFill>
              </a:rPr>
              <a:t>Design and cost</a:t>
            </a:r>
          </a:p>
          <a:p>
            <a:pPr marL="514350" indent="-514350">
              <a:buFont typeface="+mj-lt"/>
              <a:buAutoNum type="arabicPeriod"/>
            </a:pPr>
            <a:r>
              <a:rPr lang="en-US" dirty="0"/>
              <a:t>Example data</a:t>
            </a:r>
          </a:p>
          <a:p>
            <a:pPr marL="971550" lvl="1" indent="-514350">
              <a:buFont typeface="+mj-lt"/>
              <a:buAutoNum type="arabicPeriod"/>
            </a:pPr>
            <a:r>
              <a:rPr lang="en-US" dirty="0"/>
              <a:t>Lab environment incidents</a:t>
            </a:r>
          </a:p>
          <a:p>
            <a:pPr marL="971550" lvl="1" indent="-514350">
              <a:buFont typeface="+mj-lt"/>
              <a:buAutoNum type="arabicPeriod"/>
            </a:pPr>
            <a:r>
              <a:rPr lang="en-US" dirty="0"/>
              <a:t>Monitoring website</a:t>
            </a:r>
          </a:p>
          <a:p>
            <a:pPr marL="514350" indent="-514350">
              <a:buFont typeface="+mj-lt"/>
              <a:buAutoNum type="arabicPeriod"/>
            </a:pPr>
            <a:r>
              <a:rPr lang="en-US" dirty="0">
                <a:solidFill>
                  <a:schemeClr val="bg1">
                    <a:lumMod val="65000"/>
                  </a:schemeClr>
                </a:solidFill>
              </a:rPr>
              <a:t>Link to </a:t>
            </a:r>
            <a:r>
              <a:rPr lang="en-US" dirty="0" err="1">
                <a:solidFill>
                  <a:schemeClr val="bg1">
                    <a:lumMod val="65000"/>
                  </a:schemeClr>
                </a:solidFill>
              </a:rPr>
              <a:t>Github</a:t>
            </a:r>
            <a:r>
              <a:rPr lang="en-US" dirty="0">
                <a:solidFill>
                  <a:schemeClr val="bg1">
                    <a:lumMod val="65000"/>
                  </a:schemeClr>
                </a:solidFill>
              </a:rPr>
              <a:t> download</a:t>
            </a:r>
          </a:p>
          <a:p>
            <a:pPr marL="514350" indent="-514350">
              <a:buFont typeface="+mj-lt"/>
              <a:buAutoNum type="arabicPeriod"/>
            </a:pPr>
            <a:endParaRPr lang="en-US" dirty="0"/>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
        <p:nvSpPr>
          <p:cNvPr id="8" name="Rectangle 7"/>
          <p:cNvSpPr/>
          <p:nvPr/>
        </p:nvSpPr>
        <p:spPr>
          <a:xfrm>
            <a:off x="838200" y="3594100"/>
            <a:ext cx="4457700" cy="12954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4629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CEF31-5B97-4BB4-9C66-E22BC2858F88}"/>
              </a:ext>
            </a:extLst>
          </p:cNvPr>
          <p:cNvSpPr>
            <a:spLocks noGrp="1"/>
          </p:cNvSpPr>
          <p:nvPr>
            <p:ph type="title"/>
          </p:nvPr>
        </p:nvSpPr>
        <p:spPr/>
        <p:txBody>
          <a:bodyPr/>
          <a:lstStyle/>
          <a:p>
            <a:r>
              <a:rPr lang="en-US" u="sng" dirty="0"/>
              <a:t>Example Data</a:t>
            </a:r>
          </a:p>
        </p:txBody>
      </p:sp>
      <p:pic>
        <p:nvPicPr>
          <p:cNvPr id="8" name="Picture 7">
            <a:extLst>
              <a:ext uri="{FF2B5EF4-FFF2-40B4-BE49-F238E27FC236}">
                <a16:creationId xmlns:a16="http://schemas.microsoft.com/office/drawing/2014/main" id="{4429987B-60A2-4DE0-9772-DCFB97EACB28}"/>
              </a:ext>
            </a:extLst>
          </p:cNvPr>
          <p:cNvPicPr>
            <a:picLocks noChangeAspect="1"/>
          </p:cNvPicPr>
          <p:nvPr/>
        </p:nvPicPr>
        <p:blipFill>
          <a:blip r:embed="rId3"/>
          <a:stretch>
            <a:fillRect/>
          </a:stretch>
        </p:blipFill>
        <p:spPr>
          <a:xfrm>
            <a:off x="0" y="0"/>
            <a:ext cx="6094722" cy="3372307"/>
          </a:xfrm>
          <a:prstGeom prst="rect">
            <a:avLst/>
          </a:prstGeom>
        </p:spPr>
      </p:pic>
      <p:pic>
        <p:nvPicPr>
          <p:cNvPr id="10" name="Picture 9">
            <a:extLst>
              <a:ext uri="{FF2B5EF4-FFF2-40B4-BE49-F238E27FC236}">
                <a16:creationId xmlns:a16="http://schemas.microsoft.com/office/drawing/2014/main" id="{02A5AFD2-1E95-4FBB-B5BA-67B715137552}"/>
              </a:ext>
            </a:extLst>
          </p:cNvPr>
          <p:cNvPicPr>
            <a:picLocks noChangeAspect="1"/>
          </p:cNvPicPr>
          <p:nvPr/>
        </p:nvPicPr>
        <p:blipFill>
          <a:blip r:embed="rId4"/>
          <a:stretch>
            <a:fillRect/>
          </a:stretch>
        </p:blipFill>
        <p:spPr>
          <a:xfrm>
            <a:off x="6094722" y="0"/>
            <a:ext cx="5749056" cy="3372307"/>
          </a:xfrm>
          <a:prstGeom prst="rect">
            <a:avLst/>
          </a:prstGeom>
        </p:spPr>
      </p:pic>
      <p:pic>
        <p:nvPicPr>
          <p:cNvPr id="12" name="Picture 11">
            <a:extLst>
              <a:ext uri="{FF2B5EF4-FFF2-40B4-BE49-F238E27FC236}">
                <a16:creationId xmlns:a16="http://schemas.microsoft.com/office/drawing/2014/main" id="{9778B481-D7D8-4A82-977E-EBDCEA9130D7}"/>
              </a:ext>
            </a:extLst>
          </p:cNvPr>
          <p:cNvPicPr>
            <a:picLocks noChangeAspect="1"/>
          </p:cNvPicPr>
          <p:nvPr/>
        </p:nvPicPr>
        <p:blipFill>
          <a:blip r:embed="rId5"/>
          <a:stretch>
            <a:fillRect/>
          </a:stretch>
        </p:blipFill>
        <p:spPr>
          <a:xfrm>
            <a:off x="0" y="3372306"/>
            <a:ext cx="6094722" cy="3375241"/>
          </a:xfrm>
          <a:prstGeom prst="rect">
            <a:avLst/>
          </a:prstGeom>
        </p:spPr>
      </p:pic>
      <p:pic>
        <p:nvPicPr>
          <p:cNvPr id="13" name="Picture 12">
            <a:extLst>
              <a:ext uri="{FF2B5EF4-FFF2-40B4-BE49-F238E27FC236}">
                <a16:creationId xmlns:a16="http://schemas.microsoft.com/office/drawing/2014/main" id="{4EAAFDE5-CDAF-415A-A8EA-5705AE6041B7}"/>
              </a:ext>
            </a:extLst>
          </p:cNvPr>
          <p:cNvPicPr>
            <a:picLocks noChangeAspect="1"/>
          </p:cNvPicPr>
          <p:nvPr/>
        </p:nvPicPr>
        <p:blipFill>
          <a:blip r:embed="rId6"/>
          <a:stretch>
            <a:fillRect/>
          </a:stretch>
        </p:blipFill>
        <p:spPr>
          <a:xfrm>
            <a:off x="6094722" y="3372305"/>
            <a:ext cx="5749056" cy="3372307"/>
          </a:xfrm>
          <a:prstGeom prst="rect">
            <a:avLst/>
          </a:prstGeom>
        </p:spPr>
      </p:pic>
      <p:cxnSp>
        <p:nvCxnSpPr>
          <p:cNvPr id="15" name="Straight Arrow Connector 14">
            <a:extLst>
              <a:ext uri="{FF2B5EF4-FFF2-40B4-BE49-F238E27FC236}">
                <a16:creationId xmlns:a16="http://schemas.microsoft.com/office/drawing/2014/main" id="{77A939A4-2A4C-4DFB-9975-AAD8580D5E70}"/>
              </a:ext>
            </a:extLst>
          </p:cNvPr>
          <p:cNvCxnSpPr/>
          <p:nvPr/>
        </p:nvCxnSpPr>
        <p:spPr>
          <a:xfrm flipH="1">
            <a:off x="1500188" y="485775"/>
            <a:ext cx="378618" cy="235744"/>
          </a:xfrm>
          <a:prstGeom prst="straightConnector1">
            <a:avLst/>
          </a:prstGeom>
          <a:ln w="381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1C1B8B1F-922B-4A1C-973B-1D4BF71B5701}"/>
              </a:ext>
            </a:extLst>
          </p:cNvPr>
          <p:cNvCxnSpPr/>
          <p:nvPr/>
        </p:nvCxnSpPr>
        <p:spPr>
          <a:xfrm>
            <a:off x="4664869" y="485775"/>
            <a:ext cx="314325" cy="164306"/>
          </a:xfrm>
          <a:prstGeom prst="straightConnector1">
            <a:avLst/>
          </a:prstGeom>
          <a:ln w="38100">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8" name="Straight Arrow Connector 17">
            <a:extLst>
              <a:ext uri="{FF2B5EF4-FFF2-40B4-BE49-F238E27FC236}">
                <a16:creationId xmlns:a16="http://schemas.microsoft.com/office/drawing/2014/main" id="{6D766316-2D02-416D-9CF0-15C370B53038}"/>
              </a:ext>
            </a:extLst>
          </p:cNvPr>
          <p:cNvCxnSpPr/>
          <p:nvPr/>
        </p:nvCxnSpPr>
        <p:spPr>
          <a:xfrm>
            <a:off x="10469078" y="3775927"/>
            <a:ext cx="314325" cy="164306"/>
          </a:xfrm>
          <a:prstGeom prst="straightConnector1">
            <a:avLst/>
          </a:prstGeom>
          <a:ln w="38100">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19" name="Straight Arrow Connector 18">
            <a:extLst>
              <a:ext uri="{FF2B5EF4-FFF2-40B4-BE49-F238E27FC236}">
                <a16:creationId xmlns:a16="http://schemas.microsoft.com/office/drawing/2014/main" id="{DD74B118-F52B-42CE-938E-56A1188BBD38}"/>
              </a:ext>
            </a:extLst>
          </p:cNvPr>
          <p:cNvCxnSpPr/>
          <p:nvPr/>
        </p:nvCxnSpPr>
        <p:spPr>
          <a:xfrm>
            <a:off x="4664869" y="3810457"/>
            <a:ext cx="314325" cy="164306"/>
          </a:xfrm>
          <a:prstGeom prst="straightConnector1">
            <a:avLst/>
          </a:prstGeom>
          <a:ln w="38100">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0" name="Straight Arrow Connector 19">
            <a:extLst>
              <a:ext uri="{FF2B5EF4-FFF2-40B4-BE49-F238E27FC236}">
                <a16:creationId xmlns:a16="http://schemas.microsoft.com/office/drawing/2014/main" id="{C6F04601-A329-4109-83AF-BA00E78BF063}"/>
              </a:ext>
            </a:extLst>
          </p:cNvPr>
          <p:cNvCxnSpPr/>
          <p:nvPr/>
        </p:nvCxnSpPr>
        <p:spPr>
          <a:xfrm>
            <a:off x="10377487" y="403622"/>
            <a:ext cx="314325" cy="164306"/>
          </a:xfrm>
          <a:prstGeom prst="straightConnector1">
            <a:avLst/>
          </a:prstGeom>
          <a:ln w="38100">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1" name="Straight Arrow Connector 20">
            <a:extLst>
              <a:ext uri="{FF2B5EF4-FFF2-40B4-BE49-F238E27FC236}">
                <a16:creationId xmlns:a16="http://schemas.microsoft.com/office/drawing/2014/main" id="{4ADAC708-10C5-4C8D-8E36-54AAFB095404}"/>
              </a:ext>
            </a:extLst>
          </p:cNvPr>
          <p:cNvCxnSpPr/>
          <p:nvPr/>
        </p:nvCxnSpPr>
        <p:spPr>
          <a:xfrm>
            <a:off x="3047361" y="1259682"/>
            <a:ext cx="314325" cy="164306"/>
          </a:xfrm>
          <a:prstGeom prst="straightConnector1">
            <a:avLst/>
          </a:prstGeom>
          <a:ln w="38100">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2" name="Straight Arrow Connector 21">
            <a:extLst>
              <a:ext uri="{FF2B5EF4-FFF2-40B4-BE49-F238E27FC236}">
                <a16:creationId xmlns:a16="http://schemas.microsoft.com/office/drawing/2014/main" id="{8E62004B-D27B-473D-A7B3-ED811E8E3933}"/>
              </a:ext>
            </a:extLst>
          </p:cNvPr>
          <p:cNvCxnSpPr/>
          <p:nvPr/>
        </p:nvCxnSpPr>
        <p:spPr>
          <a:xfrm>
            <a:off x="3131344" y="4976306"/>
            <a:ext cx="314325" cy="164306"/>
          </a:xfrm>
          <a:prstGeom prst="straightConnector1">
            <a:avLst/>
          </a:prstGeom>
          <a:ln w="38100">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3" name="Straight Arrow Connector 22">
            <a:extLst>
              <a:ext uri="{FF2B5EF4-FFF2-40B4-BE49-F238E27FC236}">
                <a16:creationId xmlns:a16="http://schemas.microsoft.com/office/drawing/2014/main" id="{8581F101-D87F-43BA-8FD5-62916A10F340}"/>
              </a:ext>
            </a:extLst>
          </p:cNvPr>
          <p:cNvCxnSpPr/>
          <p:nvPr/>
        </p:nvCxnSpPr>
        <p:spPr>
          <a:xfrm>
            <a:off x="8969250" y="863600"/>
            <a:ext cx="314325" cy="164306"/>
          </a:xfrm>
          <a:prstGeom prst="straightConnector1">
            <a:avLst/>
          </a:prstGeom>
          <a:ln w="38100">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cxnSp>
        <p:nvCxnSpPr>
          <p:cNvPr id="24" name="Straight Arrow Connector 23">
            <a:extLst>
              <a:ext uri="{FF2B5EF4-FFF2-40B4-BE49-F238E27FC236}">
                <a16:creationId xmlns:a16="http://schemas.microsoft.com/office/drawing/2014/main" id="{BE90C4A3-EB20-4A88-ACA2-BD6E2DDBC66C}"/>
              </a:ext>
            </a:extLst>
          </p:cNvPr>
          <p:cNvCxnSpPr/>
          <p:nvPr/>
        </p:nvCxnSpPr>
        <p:spPr>
          <a:xfrm>
            <a:off x="8994533" y="3906898"/>
            <a:ext cx="314325" cy="164306"/>
          </a:xfrm>
          <a:prstGeom prst="straightConnector1">
            <a:avLst/>
          </a:prstGeom>
          <a:ln w="38100">
            <a:solidFill>
              <a:schemeClr val="accent2">
                <a:lumMod val="75000"/>
              </a:schemeClr>
            </a:solidFill>
            <a:tailEnd type="triangle"/>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4117094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Example Data</a:t>
            </a:r>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pic>
        <p:nvPicPr>
          <p:cNvPr id="16" name="Picture 15">
            <a:extLst>
              <a:ext uri="{FF2B5EF4-FFF2-40B4-BE49-F238E27FC236}">
                <a16:creationId xmlns:a16="http://schemas.microsoft.com/office/drawing/2014/main" id="{97021CCF-BF3C-4E57-AE99-F5478D9B99E5}"/>
              </a:ext>
            </a:extLst>
          </p:cNvPr>
          <p:cNvPicPr>
            <a:picLocks noChangeAspect="1"/>
          </p:cNvPicPr>
          <p:nvPr/>
        </p:nvPicPr>
        <p:blipFill rotWithShape="1">
          <a:blip r:embed="rId4">
            <a:extLst>
              <a:ext uri="{28A0092B-C50C-407E-A947-70E740481C1C}">
                <a14:useLocalDpi xmlns:a14="http://schemas.microsoft.com/office/drawing/2010/main" val="0"/>
              </a:ext>
            </a:extLst>
          </a:blip>
          <a:srcRect r="16107"/>
          <a:stretch/>
        </p:blipFill>
        <p:spPr>
          <a:xfrm>
            <a:off x="4267694" y="1065738"/>
            <a:ext cx="3542087" cy="5128124"/>
          </a:xfrm>
          <a:prstGeom prst="rect">
            <a:avLst/>
          </a:prstGeom>
        </p:spPr>
      </p:pic>
    </p:spTree>
    <p:extLst>
      <p:ext uri="{BB962C8B-B14F-4D97-AF65-F5344CB8AC3E}">
        <p14:creationId xmlns:p14="http://schemas.microsoft.com/office/powerpoint/2010/main" val="24318774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Example Data</a:t>
            </a:r>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pic>
        <p:nvPicPr>
          <p:cNvPr id="11" name="Content Placeholder 10">
            <a:extLst>
              <a:ext uri="{FF2B5EF4-FFF2-40B4-BE49-F238E27FC236}">
                <a16:creationId xmlns:a16="http://schemas.microsoft.com/office/drawing/2014/main" id="{52958FB2-CDC0-42D9-90B5-5A23A4DF979F}"/>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4231958" y="761205"/>
            <a:ext cx="4742746" cy="2667795"/>
          </a:xfrm>
        </p:spPr>
      </p:pic>
      <p:pic>
        <p:nvPicPr>
          <p:cNvPr id="13" name="Picture 12">
            <a:extLst>
              <a:ext uri="{FF2B5EF4-FFF2-40B4-BE49-F238E27FC236}">
                <a16:creationId xmlns:a16="http://schemas.microsoft.com/office/drawing/2014/main" id="{13E04C41-6241-4227-A2F1-83C9DCB55B9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109" y="3669316"/>
            <a:ext cx="4635353" cy="2607386"/>
          </a:xfrm>
          <a:prstGeom prst="rect">
            <a:avLst/>
          </a:prstGeom>
        </p:spPr>
      </p:pic>
      <p:pic>
        <p:nvPicPr>
          <p:cNvPr id="15" name="Picture 14">
            <a:extLst>
              <a:ext uri="{FF2B5EF4-FFF2-40B4-BE49-F238E27FC236}">
                <a16:creationId xmlns:a16="http://schemas.microsoft.com/office/drawing/2014/main" id="{85E8AE8B-7A71-40A9-A2A2-D57C220AC3DE}"/>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035040" y="3678173"/>
            <a:ext cx="4559141" cy="2564516"/>
          </a:xfrm>
          <a:prstGeom prst="rect">
            <a:avLst/>
          </a:prstGeom>
        </p:spPr>
      </p:pic>
      <p:cxnSp>
        <p:nvCxnSpPr>
          <p:cNvPr id="17" name="Straight Arrow Connector 16">
            <a:extLst>
              <a:ext uri="{FF2B5EF4-FFF2-40B4-BE49-F238E27FC236}">
                <a16:creationId xmlns:a16="http://schemas.microsoft.com/office/drawing/2014/main" id="{95E4E283-1805-4C6A-98E7-E2C1A80EDFF9}"/>
              </a:ext>
            </a:extLst>
          </p:cNvPr>
          <p:cNvCxnSpPr>
            <a:cxnSpLocks/>
            <a:stCxn id="20" idx="2"/>
          </p:cNvCxnSpPr>
          <p:nvPr/>
        </p:nvCxnSpPr>
        <p:spPr>
          <a:xfrm flipH="1">
            <a:off x="4286251" y="3463013"/>
            <a:ext cx="717946" cy="471488"/>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0AA182E3-91AA-4194-A41E-FA6F4919B99C}"/>
              </a:ext>
            </a:extLst>
          </p:cNvPr>
          <p:cNvCxnSpPr>
            <a:cxnSpLocks/>
            <a:stCxn id="21" idx="2"/>
          </p:cNvCxnSpPr>
          <p:nvPr/>
        </p:nvCxnSpPr>
        <p:spPr>
          <a:xfrm>
            <a:off x="6137195" y="3428999"/>
            <a:ext cx="313611" cy="492920"/>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20" name="Rectangle 19">
            <a:extLst>
              <a:ext uri="{FF2B5EF4-FFF2-40B4-BE49-F238E27FC236}">
                <a16:creationId xmlns:a16="http://schemas.microsoft.com/office/drawing/2014/main" id="{EE65AB3E-A802-4A62-ABEE-15FEA0D46589}"/>
              </a:ext>
            </a:extLst>
          </p:cNvPr>
          <p:cNvSpPr/>
          <p:nvPr/>
        </p:nvSpPr>
        <p:spPr>
          <a:xfrm>
            <a:off x="4643438" y="2207419"/>
            <a:ext cx="721518" cy="1255594"/>
          </a:xfrm>
          <a:prstGeom prst="rect">
            <a:avLst/>
          </a:prstGeom>
          <a:solidFill>
            <a:schemeClr val="accent3">
              <a:alpha val="5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DF37D069-ACB5-4F01-A5F7-33936027DD93}"/>
              </a:ext>
            </a:extLst>
          </p:cNvPr>
          <p:cNvSpPr/>
          <p:nvPr/>
        </p:nvSpPr>
        <p:spPr>
          <a:xfrm>
            <a:off x="5776436" y="1159740"/>
            <a:ext cx="721518" cy="2269259"/>
          </a:xfrm>
          <a:prstGeom prst="rect">
            <a:avLst/>
          </a:prstGeom>
          <a:solidFill>
            <a:schemeClr val="accent5">
              <a:alpha val="5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665433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Overview</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lstStyle/>
          <a:p>
            <a:pPr marL="514350" indent="-514350">
              <a:buFont typeface="+mj-lt"/>
              <a:buAutoNum type="arabicPeriod"/>
            </a:pPr>
            <a:r>
              <a:rPr lang="en-US" dirty="0"/>
              <a:t>Purpose?</a:t>
            </a:r>
          </a:p>
          <a:p>
            <a:pPr marL="971550" lvl="1" indent="-514350">
              <a:buFont typeface="+mj-lt"/>
              <a:buAutoNum type="arabicPeriod"/>
            </a:pPr>
            <a:r>
              <a:rPr lang="en-US" dirty="0"/>
              <a:t>ISO 17025</a:t>
            </a:r>
          </a:p>
          <a:p>
            <a:pPr marL="971550" lvl="1" indent="-514350">
              <a:buFont typeface="+mj-lt"/>
              <a:buAutoNum type="arabicPeriod"/>
            </a:pPr>
            <a:r>
              <a:rPr lang="en-US" dirty="0"/>
              <a:t>Temperature and humidity in Dimensional Metrology</a:t>
            </a:r>
          </a:p>
          <a:p>
            <a:pPr marL="514350" indent="-514350">
              <a:buFont typeface="+mj-lt"/>
              <a:buAutoNum type="arabicPeriod"/>
            </a:pPr>
            <a:r>
              <a:rPr lang="en-US" dirty="0"/>
              <a:t>Design and cost</a:t>
            </a:r>
          </a:p>
          <a:p>
            <a:pPr marL="514350" indent="-514350">
              <a:buFont typeface="+mj-lt"/>
              <a:buAutoNum type="arabicPeriod"/>
            </a:pPr>
            <a:r>
              <a:rPr lang="en-US" dirty="0"/>
              <a:t>Example data</a:t>
            </a:r>
          </a:p>
          <a:p>
            <a:pPr marL="971550" lvl="1" indent="-514350">
              <a:buFont typeface="+mj-lt"/>
              <a:buAutoNum type="arabicPeriod"/>
            </a:pPr>
            <a:r>
              <a:rPr lang="en-US" dirty="0"/>
              <a:t>Lab environment incidents</a:t>
            </a:r>
          </a:p>
          <a:p>
            <a:pPr marL="971550" lvl="1" indent="-514350">
              <a:buFont typeface="+mj-lt"/>
              <a:buAutoNum type="arabicPeriod"/>
            </a:pPr>
            <a:r>
              <a:rPr lang="en-US" dirty="0"/>
              <a:t>Monitoring website</a:t>
            </a:r>
          </a:p>
          <a:p>
            <a:pPr marL="514350" indent="-514350">
              <a:buFont typeface="+mj-lt"/>
              <a:buAutoNum type="arabicPeriod"/>
            </a:pPr>
            <a:r>
              <a:rPr lang="en-US" dirty="0"/>
              <a:t>Link to </a:t>
            </a:r>
            <a:r>
              <a:rPr lang="en-US" dirty="0" err="1"/>
              <a:t>Github</a:t>
            </a:r>
            <a:r>
              <a:rPr lang="en-US" dirty="0"/>
              <a:t> download</a:t>
            </a:r>
          </a:p>
          <a:p>
            <a:pPr marL="514350" indent="-514350">
              <a:buFont typeface="+mj-lt"/>
              <a:buAutoNum type="arabicPeriod"/>
            </a:pPr>
            <a:endParaRPr lang="en-US" dirty="0"/>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Tree>
    <p:extLst>
      <p:ext uri="{BB962C8B-B14F-4D97-AF65-F5344CB8AC3E}">
        <p14:creationId xmlns:p14="http://schemas.microsoft.com/office/powerpoint/2010/main" val="17192563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Example Data</a:t>
            </a:r>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pic>
        <p:nvPicPr>
          <p:cNvPr id="14" name="Picture 13">
            <a:extLst>
              <a:ext uri="{FF2B5EF4-FFF2-40B4-BE49-F238E27FC236}">
                <a16:creationId xmlns:a16="http://schemas.microsoft.com/office/drawing/2014/main" id="{810BC6C0-01D8-4975-B23F-03CA0A12B06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37170" y="768267"/>
            <a:ext cx="4635353" cy="2607386"/>
          </a:xfrm>
          <a:prstGeom prst="rect">
            <a:avLst/>
          </a:prstGeom>
        </p:spPr>
      </p:pic>
      <p:pic>
        <p:nvPicPr>
          <p:cNvPr id="10" name="Picture 9">
            <a:extLst>
              <a:ext uri="{FF2B5EF4-FFF2-40B4-BE49-F238E27FC236}">
                <a16:creationId xmlns:a16="http://schemas.microsoft.com/office/drawing/2014/main" id="{83284417-780C-4C17-8ABA-6488C082C85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9030" y="3475013"/>
            <a:ext cx="4635353" cy="2607386"/>
          </a:xfrm>
          <a:prstGeom prst="rect">
            <a:avLst/>
          </a:prstGeom>
        </p:spPr>
      </p:pic>
      <p:cxnSp>
        <p:nvCxnSpPr>
          <p:cNvPr id="16" name="Straight Arrow Connector 15">
            <a:extLst>
              <a:ext uri="{FF2B5EF4-FFF2-40B4-BE49-F238E27FC236}">
                <a16:creationId xmlns:a16="http://schemas.microsoft.com/office/drawing/2014/main" id="{7F40210D-ABCC-4180-9AF6-7ED467FF9C4B}"/>
              </a:ext>
            </a:extLst>
          </p:cNvPr>
          <p:cNvCxnSpPr/>
          <p:nvPr/>
        </p:nvCxnSpPr>
        <p:spPr>
          <a:xfrm flipH="1">
            <a:off x="4694383" y="3408773"/>
            <a:ext cx="807243" cy="431279"/>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sp>
        <p:nvSpPr>
          <p:cNvPr id="18" name="Rectangle 17">
            <a:extLst>
              <a:ext uri="{FF2B5EF4-FFF2-40B4-BE49-F238E27FC236}">
                <a16:creationId xmlns:a16="http://schemas.microsoft.com/office/drawing/2014/main" id="{79961707-EFF4-410C-ABCC-D43422C1F8C2}"/>
              </a:ext>
            </a:extLst>
          </p:cNvPr>
          <p:cNvSpPr/>
          <p:nvPr/>
        </p:nvSpPr>
        <p:spPr>
          <a:xfrm>
            <a:off x="5337320" y="1798365"/>
            <a:ext cx="328612" cy="1568971"/>
          </a:xfrm>
          <a:prstGeom prst="rect">
            <a:avLst/>
          </a:prstGeom>
          <a:solidFill>
            <a:schemeClr val="accent3">
              <a:alpha val="50000"/>
            </a:schemeClr>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8115591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Example Data</a:t>
            </a:r>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pic>
        <p:nvPicPr>
          <p:cNvPr id="8" name="Picture 7">
            <a:extLst>
              <a:ext uri="{FF2B5EF4-FFF2-40B4-BE49-F238E27FC236}">
                <a16:creationId xmlns:a16="http://schemas.microsoft.com/office/drawing/2014/main" id="{E563C6E0-A785-4DD4-B1ED-37FF193A3B9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2078980"/>
            <a:ext cx="6167218" cy="3469060"/>
          </a:xfrm>
          <a:prstGeom prst="rect">
            <a:avLst/>
          </a:prstGeom>
        </p:spPr>
      </p:pic>
      <p:pic>
        <p:nvPicPr>
          <p:cNvPr id="12" name="Picture 11">
            <a:extLst>
              <a:ext uri="{FF2B5EF4-FFF2-40B4-BE49-F238E27FC236}">
                <a16:creationId xmlns:a16="http://schemas.microsoft.com/office/drawing/2014/main" id="{FC99983D-082E-46F4-A5D3-A0D2887D4B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73906" y="2078980"/>
            <a:ext cx="6167218" cy="3469060"/>
          </a:xfrm>
          <a:prstGeom prst="rect">
            <a:avLst/>
          </a:prstGeom>
        </p:spPr>
      </p:pic>
    </p:spTree>
    <p:extLst>
      <p:ext uri="{BB962C8B-B14F-4D97-AF65-F5344CB8AC3E}">
        <p14:creationId xmlns:p14="http://schemas.microsoft.com/office/powerpoint/2010/main" val="1601353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Overview</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lstStyle/>
          <a:p>
            <a:pPr marL="514350" indent="-514350">
              <a:buFont typeface="+mj-lt"/>
              <a:buAutoNum type="arabicPeriod"/>
            </a:pPr>
            <a:r>
              <a:rPr lang="en-US" strike="sngStrike" dirty="0">
                <a:solidFill>
                  <a:schemeClr val="bg1">
                    <a:lumMod val="65000"/>
                  </a:schemeClr>
                </a:solidFill>
              </a:rPr>
              <a:t>Purpose?</a:t>
            </a:r>
          </a:p>
          <a:p>
            <a:pPr marL="971550" lvl="1" indent="-514350">
              <a:buFont typeface="+mj-lt"/>
              <a:buAutoNum type="arabicPeriod"/>
            </a:pPr>
            <a:r>
              <a:rPr lang="en-US" strike="sngStrike" dirty="0">
                <a:solidFill>
                  <a:schemeClr val="bg1">
                    <a:lumMod val="65000"/>
                  </a:schemeClr>
                </a:solidFill>
              </a:rPr>
              <a:t>ISO 17025</a:t>
            </a:r>
          </a:p>
          <a:p>
            <a:pPr marL="971550" lvl="1" indent="-514350">
              <a:buFont typeface="+mj-lt"/>
              <a:buAutoNum type="arabicPeriod"/>
            </a:pPr>
            <a:r>
              <a:rPr lang="en-US" strike="sngStrike" dirty="0">
                <a:solidFill>
                  <a:schemeClr val="bg1">
                    <a:lumMod val="65000"/>
                  </a:schemeClr>
                </a:solidFill>
              </a:rPr>
              <a:t>Temperature and humidity in Dimensional Metrology</a:t>
            </a:r>
          </a:p>
          <a:p>
            <a:pPr marL="514350" indent="-514350">
              <a:buFont typeface="+mj-lt"/>
              <a:buAutoNum type="arabicPeriod"/>
            </a:pPr>
            <a:r>
              <a:rPr lang="en-US" strike="sngStrike" dirty="0">
                <a:solidFill>
                  <a:schemeClr val="bg1">
                    <a:lumMod val="65000"/>
                  </a:schemeClr>
                </a:solidFill>
              </a:rPr>
              <a:t>Design and cost</a:t>
            </a:r>
          </a:p>
          <a:p>
            <a:pPr marL="514350" indent="-514350">
              <a:buFont typeface="+mj-lt"/>
              <a:buAutoNum type="arabicPeriod"/>
            </a:pPr>
            <a:r>
              <a:rPr lang="en-US" strike="sngStrike" dirty="0">
                <a:solidFill>
                  <a:schemeClr val="bg1">
                    <a:lumMod val="65000"/>
                  </a:schemeClr>
                </a:solidFill>
              </a:rPr>
              <a:t>Example data</a:t>
            </a:r>
          </a:p>
          <a:p>
            <a:pPr marL="971550" lvl="1" indent="-514350">
              <a:buFont typeface="+mj-lt"/>
              <a:buAutoNum type="arabicPeriod"/>
            </a:pPr>
            <a:r>
              <a:rPr lang="en-US" strike="sngStrike" dirty="0">
                <a:solidFill>
                  <a:schemeClr val="bg1">
                    <a:lumMod val="65000"/>
                  </a:schemeClr>
                </a:solidFill>
              </a:rPr>
              <a:t>Lab environment incidents</a:t>
            </a:r>
          </a:p>
          <a:p>
            <a:pPr marL="971550" lvl="1" indent="-514350">
              <a:buFont typeface="+mj-lt"/>
              <a:buAutoNum type="arabicPeriod"/>
            </a:pPr>
            <a:r>
              <a:rPr lang="en-US" strike="sngStrike" dirty="0">
                <a:solidFill>
                  <a:schemeClr val="bg1">
                    <a:lumMod val="65000"/>
                  </a:schemeClr>
                </a:solidFill>
              </a:rPr>
              <a:t>Monitoring website</a:t>
            </a:r>
          </a:p>
          <a:p>
            <a:pPr marL="514350" indent="-514350">
              <a:buFont typeface="+mj-lt"/>
              <a:buAutoNum type="arabicPeriod"/>
            </a:pPr>
            <a:r>
              <a:rPr lang="en-US" dirty="0"/>
              <a:t>Link to </a:t>
            </a:r>
            <a:r>
              <a:rPr lang="en-US" dirty="0" err="1"/>
              <a:t>Github</a:t>
            </a:r>
            <a:r>
              <a:rPr lang="en-US" dirty="0"/>
              <a:t> download</a:t>
            </a:r>
          </a:p>
          <a:p>
            <a:pPr marL="514350" indent="-514350">
              <a:buFont typeface="+mj-lt"/>
              <a:buAutoNum type="arabicPeriod"/>
            </a:pPr>
            <a:endParaRPr lang="en-US" dirty="0"/>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
        <p:nvSpPr>
          <p:cNvPr id="8" name="Rectangle 7"/>
          <p:cNvSpPr/>
          <p:nvPr/>
        </p:nvSpPr>
        <p:spPr>
          <a:xfrm>
            <a:off x="838200" y="4902200"/>
            <a:ext cx="4305300" cy="4826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598801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F146560-5711-4A47-9D1E-CEFFE3BA227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6" name="Rectangle 5">
            <a:extLst>
              <a:ext uri="{FF2B5EF4-FFF2-40B4-BE49-F238E27FC236}">
                <a16:creationId xmlns:a16="http://schemas.microsoft.com/office/drawing/2014/main" id="{560CF3ED-F29B-444E-9EAF-A8C60ACF20B1}"/>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DB8CB95-5D78-46B6-BE53-B405206A7A90}"/>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8" name="TextBox 7">
            <a:extLst>
              <a:ext uri="{FF2B5EF4-FFF2-40B4-BE49-F238E27FC236}">
                <a16:creationId xmlns:a16="http://schemas.microsoft.com/office/drawing/2014/main" id="{1C792879-96DC-4679-BB3C-4A900506EA79}"/>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
        <p:nvSpPr>
          <p:cNvPr id="9" name="TextBox 8">
            <a:extLst>
              <a:ext uri="{FF2B5EF4-FFF2-40B4-BE49-F238E27FC236}">
                <a16:creationId xmlns:a16="http://schemas.microsoft.com/office/drawing/2014/main" id="{CEE205F9-9649-4CB6-87D3-A8F1496AC5DE}"/>
              </a:ext>
            </a:extLst>
          </p:cNvPr>
          <p:cNvSpPr txBox="1"/>
          <p:nvPr/>
        </p:nvSpPr>
        <p:spPr>
          <a:xfrm>
            <a:off x="1" y="709755"/>
            <a:ext cx="12192000" cy="4154984"/>
          </a:xfrm>
          <a:prstGeom prst="rect">
            <a:avLst/>
          </a:prstGeom>
          <a:noFill/>
        </p:spPr>
        <p:txBody>
          <a:bodyPr wrap="square" rtlCol="0">
            <a:spAutoFit/>
          </a:bodyPr>
          <a:lstStyle/>
          <a:p>
            <a:pPr algn="ctr"/>
            <a:r>
              <a:rPr lang="en-US" sz="2400" dirty="0">
                <a:effectLst>
                  <a:outerShdw blurRad="38100" dist="38100" dir="2700000" algn="tl">
                    <a:srgbClr val="000000">
                      <a:alpha val="43137"/>
                    </a:srgbClr>
                  </a:outerShdw>
                </a:effectLst>
              </a:rPr>
              <a:t>Freely available!</a:t>
            </a:r>
          </a:p>
          <a:p>
            <a:pPr algn="ctr"/>
            <a:r>
              <a:rPr lang="en-US" sz="2400" dirty="0">
                <a:effectLst>
                  <a:outerShdw blurRad="38100" dist="38100" dir="2700000" algn="tl">
                    <a:srgbClr val="000000">
                      <a:alpha val="43137"/>
                    </a:srgbClr>
                  </a:outerShdw>
                </a:effectLst>
              </a:rPr>
              <a:t>Download for NIST-developed environment monitoring:</a:t>
            </a:r>
          </a:p>
          <a:p>
            <a:pPr algn="ctr"/>
            <a:endParaRPr lang="en-US" sz="2400" dirty="0">
              <a:effectLst>
                <a:outerShdw blurRad="38100" dist="38100" dir="2700000" algn="tl">
                  <a:srgbClr val="000000">
                    <a:alpha val="43137"/>
                  </a:srgbClr>
                </a:outerShdw>
              </a:effectLst>
            </a:endParaRPr>
          </a:p>
          <a:p>
            <a:pPr algn="ctr"/>
            <a:r>
              <a:rPr lang="en-US" sz="2400" dirty="0">
                <a:effectLst>
                  <a:outerShdw blurRad="38100" dist="38100" dir="2700000" algn="tl">
                    <a:srgbClr val="000000">
                      <a:alpha val="43137"/>
                    </a:srgbClr>
                  </a:outerShdw>
                </a:effectLst>
              </a:rPr>
              <a:t>                            LEMAS </a:t>
            </a:r>
            <a:r>
              <a:rPr lang="en-US" sz="2400" dirty="0">
                <a:effectLst>
                  <a:outerShdw blurRad="38100" dist="38100" dir="2700000" algn="tl">
                    <a:srgbClr val="000000">
                      <a:alpha val="43137"/>
                    </a:srgbClr>
                  </a:outerShdw>
                </a:effectLst>
                <a:hlinkClick r:id="rId4"/>
              </a:rPr>
              <a:t>https://github.com/usnistgov/LEMASdistPub</a:t>
            </a:r>
            <a:endParaRPr lang="en-US" sz="2400" dirty="0">
              <a:effectLst>
                <a:outerShdw blurRad="38100" dist="38100" dir="2700000" algn="tl">
                  <a:srgbClr val="000000">
                    <a:alpha val="43137"/>
                  </a:srgbClr>
                </a:outerShdw>
              </a:effectLst>
            </a:endParaRPr>
          </a:p>
          <a:p>
            <a:pPr algn="ctr"/>
            <a:r>
              <a:rPr lang="en-US" sz="2400" dirty="0">
                <a:effectLst>
                  <a:outerShdw blurRad="38100" dist="38100" dir="2700000" algn="tl">
                    <a:srgbClr val="000000">
                      <a:alpha val="43137"/>
                    </a:srgbClr>
                  </a:outerShdw>
                </a:effectLst>
              </a:rPr>
              <a:t>Example master setup </a:t>
            </a:r>
            <a:r>
              <a:rPr lang="en-US" sz="2400" dirty="0">
                <a:effectLst>
                  <a:outerShdw blurRad="38100" dist="38100" dir="2700000" algn="tl">
                    <a:srgbClr val="000000">
                      <a:alpha val="43137"/>
                    </a:srgbClr>
                  </a:outerShdw>
                </a:effectLst>
                <a:hlinkClick r:id="rId5"/>
              </a:rPr>
              <a:t>https://github.com/usnistgov/LEMASmaster</a:t>
            </a:r>
            <a:endParaRPr lang="en-US" sz="2400" dirty="0">
              <a:effectLst>
                <a:outerShdw blurRad="38100" dist="38100" dir="2700000" algn="tl">
                  <a:srgbClr val="000000">
                    <a:alpha val="43137"/>
                  </a:srgbClr>
                </a:outerShdw>
              </a:effectLst>
            </a:endParaRPr>
          </a:p>
          <a:p>
            <a:r>
              <a:rPr lang="en-US" sz="2400" dirty="0">
                <a:effectLst>
                  <a:outerShdw blurRad="38100" dist="38100" dir="2700000" algn="tl">
                    <a:srgbClr val="000000">
                      <a:alpha val="43137"/>
                    </a:srgbClr>
                  </a:outerShdw>
                </a:effectLst>
              </a:rPr>
              <a:t>Contains:</a:t>
            </a:r>
          </a:p>
          <a:p>
            <a:r>
              <a:rPr lang="en-US" sz="2400" dirty="0">
                <a:effectLst>
                  <a:outerShdw blurRad="38100" dist="38100" dir="2700000" algn="tl">
                    <a:srgbClr val="000000">
                      <a:alpha val="43137"/>
                    </a:srgbClr>
                  </a:outerShdw>
                </a:effectLst>
              </a:rPr>
              <a:t>	Python 3 logging program, configurable alerts by email and text (MMS and SMS)</a:t>
            </a:r>
          </a:p>
          <a:p>
            <a:r>
              <a:rPr lang="en-US" sz="2400" dirty="0">
                <a:effectLst>
                  <a:outerShdw blurRad="38100" dist="38100" dir="2700000" algn="tl">
                    <a:srgbClr val="000000">
                      <a:alpha val="43137"/>
                    </a:srgbClr>
                  </a:outerShdw>
                </a:effectLst>
              </a:rPr>
              <a:t>	3D-printable model (.</a:t>
            </a:r>
            <a:r>
              <a:rPr lang="en-US" sz="2400" dirty="0" err="1">
                <a:effectLst>
                  <a:outerShdw blurRad="38100" dist="38100" dir="2700000" algn="tl">
                    <a:srgbClr val="000000">
                      <a:alpha val="43137"/>
                    </a:srgbClr>
                  </a:outerShdw>
                </a:effectLst>
              </a:rPr>
              <a:t>stl</a:t>
            </a:r>
            <a:r>
              <a:rPr lang="en-US" sz="2400" dirty="0">
                <a:effectLst>
                  <a:outerShdw blurRad="38100" dist="38100" dir="2700000" algn="tl">
                    <a:srgbClr val="000000">
                      <a:alpha val="43137"/>
                    </a:srgbClr>
                  </a:outerShdw>
                </a:effectLst>
              </a:rPr>
              <a:t> format) to mount 5 inch 800x480 display and Raspberry Pi 3</a:t>
            </a:r>
          </a:p>
          <a:p>
            <a:r>
              <a:rPr lang="en-US" sz="2400" dirty="0">
                <a:effectLst>
                  <a:outerShdw blurRad="38100" dist="38100" dir="2700000" algn="tl">
                    <a:srgbClr val="000000">
                      <a:alpha val="43137"/>
                    </a:srgbClr>
                  </a:outerShdw>
                </a:effectLst>
              </a:rPr>
              <a:t>	Instructions to install LEMAS onto Raspbian OS</a:t>
            </a:r>
          </a:p>
          <a:p>
            <a:r>
              <a:rPr lang="en-US" sz="2400" dirty="0">
                <a:effectLst>
                  <a:outerShdw blurRad="38100" dist="38100" dir="2700000" algn="tl">
                    <a:srgbClr val="000000">
                      <a:alpha val="43137"/>
                    </a:srgbClr>
                  </a:outerShdw>
                </a:effectLst>
              </a:rPr>
              <a:t>Some configuration required (how-to is in instructions to install. Pdf or README)</a:t>
            </a:r>
          </a:p>
          <a:p>
            <a:r>
              <a:rPr lang="en-US" sz="2400" dirty="0">
                <a:effectLst>
                  <a:outerShdw blurRad="38100" dist="38100" dir="2700000" algn="tl">
                    <a:srgbClr val="000000">
                      <a:alpha val="43137"/>
                    </a:srgbClr>
                  </a:outerShdw>
                </a:effectLst>
              </a:rPr>
              <a:t>	Need to build interface for your sensor</a:t>
            </a:r>
          </a:p>
        </p:txBody>
      </p:sp>
      <p:pic>
        <p:nvPicPr>
          <p:cNvPr id="2" name="Picture 1">
            <a:extLst>
              <a:ext uri="{FF2B5EF4-FFF2-40B4-BE49-F238E27FC236}">
                <a16:creationId xmlns:a16="http://schemas.microsoft.com/office/drawing/2014/main" id="{FD748C38-21F2-46D7-8A83-15FB16A9FD6E}"/>
              </a:ext>
            </a:extLst>
          </p:cNvPr>
          <p:cNvPicPr>
            <a:picLocks noChangeAspect="1"/>
          </p:cNvPicPr>
          <p:nvPr/>
        </p:nvPicPr>
        <p:blipFill rotWithShape="1">
          <a:blip r:embed="rId6"/>
          <a:srcRect l="29590" t="42178" r="30742" b="47108"/>
          <a:stretch/>
        </p:blipFill>
        <p:spPr>
          <a:xfrm>
            <a:off x="1717157" y="4852344"/>
            <a:ext cx="8757686" cy="1293602"/>
          </a:xfrm>
          <a:prstGeom prst="rect">
            <a:avLst/>
          </a:prstGeom>
        </p:spPr>
      </p:pic>
      <p:sp>
        <p:nvSpPr>
          <p:cNvPr id="3" name="Arrow: Right 2">
            <a:extLst>
              <a:ext uri="{FF2B5EF4-FFF2-40B4-BE49-F238E27FC236}">
                <a16:creationId xmlns:a16="http://schemas.microsoft.com/office/drawing/2014/main" id="{AD7D184F-0D96-4575-9CC1-2F6E324A8E8A}"/>
              </a:ext>
            </a:extLst>
          </p:cNvPr>
          <p:cNvSpPr/>
          <p:nvPr/>
        </p:nvSpPr>
        <p:spPr>
          <a:xfrm rot="12830403">
            <a:off x="10374016" y="5418943"/>
            <a:ext cx="1411228" cy="303555"/>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1764721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F146560-5711-4A47-9D1E-CEFFE3BA227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6" name="Rectangle 5">
            <a:extLst>
              <a:ext uri="{FF2B5EF4-FFF2-40B4-BE49-F238E27FC236}">
                <a16:creationId xmlns:a16="http://schemas.microsoft.com/office/drawing/2014/main" id="{560CF3ED-F29B-444E-9EAF-A8C60ACF20B1}"/>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DB8CB95-5D78-46B6-BE53-B405206A7A90}"/>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8" name="TextBox 7">
            <a:extLst>
              <a:ext uri="{FF2B5EF4-FFF2-40B4-BE49-F238E27FC236}">
                <a16:creationId xmlns:a16="http://schemas.microsoft.com/office/drawing/2014/main" id="{1C792879-96DC-4679-BB3C-4A900506EA79}"/>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
        <p:nvSpPr>
          <p:cNvPr id="9" name="TextBox 8">
            <a:extLst>
              <a:ext uri="{FF2B5EF4-FFF2-40B4-BE49-F238E27FC236}">
                <a16:creationId xmlns:a16="http://schemas.microsoft.com/office/drawing/2014/main" id="{CEE205F9-9649-4CB6-87D3-A8F1496AC5DE}"/>
              </a:ext>
            </a:extLst>
          </p:cNvPr>
          <p:cNvSpPr txBox="1"/>
          <p:nvPr/>
        </p:nvSpPr>
        <p:spPr>
          <a:xfrm>
            <a:off x="1" y="709755"/>
            <a:ext cx="12192000" cy="4893647"/>
          </a:xfrm>
          <a:prstGeom prst="rect">
            <a:avLst/>
          </a:prstGeom>
          <a:noFill/>
        </p:spPr>
        <p:txBody>
          <a:bodyPr wrap="square" rtlCol="0">
            <a:spAutoFit/>
          </a:bodyPr>
          <a:lstStyle/>
          <a:p>
            <a:pPr algn="ctr"/>
            <a:r>
              <a:rPr lang="en-US" sz="2400" dirty="0">
                <a:effectLst>
                  <a:outerShdw blurRad="38100" dist="38100" dir="2700000" algn="tl">
                    <a:srgbClr val="000000">
                      <a:alpha val="43137"/>
                    </a:srgbClr>
                  </a:outerShdw>
                </a:effectLst>
              </a:rPr>
              <a:t>Freely available!</a:t>
            </a:r>
          </a:p>
          <a:p>
            <a:pPr algn="ctr"/>
            <a:r>
              <a:rPr lang="en-US" sz="2400" dirty="0">
                <a:effectLst>
                  <a:outerShdw blurRad="38100" dist="38100" dir="2700000" algn="tl">
                    <a:srgbClr val="000000">
                      <a:alpha val="43137"/>
                    </a:srgbClr>
                  </a:outerShdw>
                </a:effectLst>
              </a:rPr>
              <a:t>Download for NIST-developed environment monitoring:</a:t>
            </a:r>
          </a:p>
          <a:p>
            <a:pPr algn="ctr"/>
            <a:endParaRPr lang="en-US" sz="2400" b="1" dirty="0">
              <a:effectLst>
                <a:outerShdw blurRad="38100" dist="38100" dir="2700000" algn="tl">
                  <a:srgbClr val="000000">
                    <a:alpha val="43137"/>
                  </a:srgbClr>
                </a:outerShdw>
              </a:effectLst>
            </a:endParaRPr>
          </a:p>
          <a:p>
            <a:pPr algn="ctr"/>
            <a:r>
              <a:rPr lang="en-US" sz="2400" dirty="0">
                <a:effectLst>
                  <a:outerShdw blurRad="38100" dist="38100" dir="2700000" algn="tl">
                    <a:srgbClr val="000000">
                      <a:alpha val="43137"/>
                    </a:srgbClr>
                  </a:outerShdw>
                </a:effectLst>
              </a:rPr>
              <a:t>                            LEMAS </a:t>
            </a:r>
            <a:r>
              <a:rPr lang="en-US" sz="2400" dirty="0">
                <a:effectLst>
                  <a:outerShdw blurRad="38100" dist="38100" dir="2700000" algn="tl">
                    <a:srgbClr val="000000">
                      <a:alpha val="43137"/>
                    </a:srgbClr>
                  </a:outerShdw>
                </a:effectLst>
                <a:hlinkClick r:id="rId4"/>
              </a:rPr>
              <a:t>https://github.com/usnistgov/LEMASdistPub</a:t>
            </a:r>
            <a:endParaRPr lang="en-US" sz="2400" dirty="0">
              <a:effectLst>
                <a:outerShdw blurRad="38100" dist="38100" dir="2700000" algn="tl">
                  <a:srgbClr val="000000">
                    <a:alpha val="43137"/>
                  </a:srgbClr>
                </a:outerShdw>
              </a:effectLst>
            </a:endParaRPr>
          </a:p>
          <a:p>
            <a:pPr algn="ctr"/>
            <a:r>
              <a:rPr lang="en-US" sz="2400" dirty="0">
                <a:effectLst>
                  <a:outerShdw blurRad="38100" dist="38100" dir="2700000" algn="tl">
                    <a:srgbClr val="000000">
                      <a:alpha val="43137"/>
                    </a:srgbClr>
                  </a:outerShdw>
                </a:effectLst>
              </a:rPr>
              <a:t>Example master setup </a:t>
            </a:r>
            <a:r>
              <a:rPr lang="en-US" sz="2400" dirty="0">
                <a:effectLst>
                  <a:outerShdw blurRad="38100" dist="38100" dir="2700000" algn="tl">
                    <a:srgbClr val="000000">
                      <a:alpha val="43137"/>
                    </a:srgbClr>
                  </a:outerShdw>
                </a:effectLst>
                <a:hlinkClick r:id="rId5"/>
              </a:rPr>
              <a:t>https://github.com/usnistgov/LEMASmaster</a:t>
            </a:r>
            <a:endParaRPr lang="en-US" sz="2400" b="1" dirty="0">
              <a:effectLst>
                <a:outerShdw blurRad="38100" dist="38100" dir="2700000" algn="tl">
                  <a:srgbClr val="000000">
                    <a:alpha val="43137"/>
                  </a:srgbClr>
                </a:outerShdw>
              </a:effectLst>
            </a:endParaRPr>
          </a:p>
          <a:p>
            <a:pPr algn="ctr"/>
            <a:r>
              <a:rPr lang="en-US" sz="3200" b="1" dirty="0">
                <a:effectLst>
                  <a:outerShdw blurRad="38100" dist="38100" dir="2700000" algn="tl">
                    <a:srgbClr val="000000">
                      <a:alpha val="43137"/>
                    </a:srgbClr>
                  </a:outerShdw>
                </a:effectLst>
              </a:rPr>
              <a:t>Thank you for your time!</a:t>
            </a:r>
          </a:p>
          <a:p>
            <a:pPr algn="ctr"/>
            <a:endParaRPr lang="en-US" sz="3200" b="1" dirty="0">
              <a:effectLst>
                <a:outerShdw blurRad="38100" dist="38100" dir="2700000" algn="tl">
                  <a:srgbClr val="000000">
                    <a:alpha val="43137"/>
                  </a:srgbClr>
                </a:outerShdw>
              </a:effectLst>
            </a:endParaRPr>
          </a:p>
          <a:p>
            <a:pPr algn="ctr"/>
            <a:r>
              <a:rPr lang="en-US" sz="3200" b="1" dirty="0">
                <a:effectLst>
                  <a:outerShdw blurRad="38100" dist="38100" dir="2700000" algn="tl">
                    <a:srgbClr val="000000">
                      <a:alpha val="43137"/>
                    </a:srgbClr>
                  </a:outerShdw>
                </a:effectLst>
              </a:rPr>
              <a:t>Questions?</a:t>
            </a:r>
          </a:p>
          <a:p>
            <a:pPr algn="ctr"/>
            <a:endParaRPr lang="en-US" sz="2400" dirty="0">
              <a:effectLst>
                <a:outerShdw blurRad="38100" dist="38100" dir="2700000" algn="tl">
                  <a:srgbClr val="000000">
                    <a:alpha val="43137"/>
                  </a:srgbClr>
                </a:outerShdw>
              </a:effectLst>
            </a:endParaRPr>
          </a:p>
          <a:p>
            <a:pPr algn="ctr"/>
            <a:endParaRPr lang="en-US" sz="2400" dirty="0">
              <a:effectLst>
                <a:outerShdw blurRad="38100" dist="38100" dir="2700000" algn="tl">
                  <a:srgbClr val="000000">
                    <a:alpha val="43137"/>
                  </a:srgbClr>
                </a:outerShdw>
              </a:effectLst>
            </a:endParaRPr>
          </a:p>
          <a:p>
            <a:pPr algn="ctr"/>
            <a:r>
              <a:rPr lang="en-US" sz="2400" dirty="0">
                <a:effectLst>
                  <a:outerShdw blurRad="38100" dist="38100" dir="2700000" algn="tl">
                    <a:srgbClr val="000000">
                      <a:alpha val="43137"/>
                    </a:srgbClr>
                  </a:outerShdw>
                </a:effectLst>
              </a:rPr>
              <a:t>                Michael Braine: </a:t>
            </a:r>
            <a:r>
              <a:rPr lang="en-US" sz="2400" dirty="0">
                <a:effectLst>
                  <a:outerShdw blurRad="38100" dist="38100" dir="2700000" algn="tl">
                    <a:srgbClr val="000000">
                      <a:alpha val="43137"/>
                    </a:srgbClr>
                  </a:outerShdw>
                </a:effectLst>
                <a:hlinkClick r:id="rId6"/>
              </a:rPr>
              <a:t>michael.braine@nist.gov</a:t>
            </a:r>
            <a:r>
              <a:rPr lang="en-US" sz="2400" dirty="0">
                <a:effectLst>
                  <a:outerShdw blurRad="38100" dist="38100" dir="2700000" algn="tl">
                    <a:srgbClr val="000000">
                      <a:alpha val="43137"/>
                    </a:srgbClr>
                  </a:outerShdw>
                </a:effectLst>
              </a:rPr>
              <a:t> </a:t>
            </a:r>
          </a:p>
          <a:p>
            <a:pPr algn="ctr"/>
            <a:r>
              <a:rPr lang="en-US" sz="2400" dirty="0">
                <a:effectLst>
                  <a:outerShdw blurRad="38100" dist="38100" dir="2700000" algn="tl">
                    <a:srgbClr val="000000">
                      <a:alpha val="43137"/>
                    </a:srgbClr>
                  </a:outerShdw>
                </a:effectLst>
              </a:rPr>
              <a:t>                                                            (rarely near my phone, use email)</a:t>
            </a:r>
          </a:p>
        </p:txBody>
      </p:sp>
    </p:spTree>
    <p:extLst>
      <p:ext uri="{BB962C8B-B14F-4D97-AF65-F5344CB8AC3E}">
        <p14:creationId xmlns:p14="http://schemas.microsoft.com/office/powerpoint/2010/main" val="1344503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Overview</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lstStyle/>
          <a:p>
            <a:pPr marL="514350" indent="-514350">
              <a:buFont typeface="+mj-lt"/>
              <a:buAutoNum type="arabicPeriod"/>
            </a:pPr>
            <a:r>
              <a:rPr lang="en-US" dirty="0"/>
              <a:t>Purpose?</a:t>
            </a:r>
          </a:p>
          <a:p>
            <a:pPr marL="971550" lvl="1" indent="-514350">
              <a:buFont typeface="+mj-lt"/>
              <a:buAutoNum type="arabicPeriod"/>
            </a:pPr>
            <a:r>
              <a:rPr lang="en-US" dirty="0"/>
              <a:t>ISO 17025</a:t>
            </a:r>
          </a:p>
          <a:p>
            <a:pPr marL="971550" lvl="1" indent="-514350">
              <a:buFont typeface="+mj-lt"/>
              <a:buAutoNum type="arabicPeriod"/>
            </a:pPr>
            <a:r>
              <a:rPr lang="en-US" dirty="0"/>
              <a:t>Temperature and humidity in Dimensional Metrology</a:t>
            </a:r>
          </a:p>
          <a:p>
            <a:pPr marL="514350" indent="-514350">
              <a:buFont typeface="+mj-lt"/>
              <a:buAutoNum type="arabicPeriod"/>
            </a:pPr>
            <a:r>
              <a:rPr lang="en-US" dirty="0">
                <a:solidFill>
                  <a:schemeClr val="bg1">
                    <a:lumMod val="65000"/>
                  </a:schemeClr>
                </a:solidFill>
              </a:rPr>
              <a:t>Design and cost</a:t>
            </a:r>
          </a:p>
          <a:p>
            <a:pPr marL="514350" indent="-514350">
              <a:buFont typeface="+mj-lt"/>
              <a:buAutoNum type="arabicPeriod"/>
            </a:pPr>
            <a:r>
              <a:rPr lang="en-US" dirty="0">
                <a:solidFill>
                  <a:schemeClr val="bg1">
                    <a:lumMod val="65000"/>
                  </a:schemeClr>
                </a:solidFill>
              </a:rPr>
              <a:t>Example data</a:t>
            </a:r>
          </a:p>
          <a:p>
            <a:pPr marL="971550" lvl="1" indent="-514350">
              <a:buFont typeface="+mj-lt"/>
              <a:buAutoNum type="arabicPeriod"/>
            </a:pPr>
            <a:r>
              <a:rPr lang="en-US" dirty="0">
                <a:solidFill>
                  <a:schemeClr val="bg1">
                    <a:lumMod val="65000"/>
                  </a:schemeClr>
                </a:solidFill>
              </a:rPr>
              <a:t>Lab environment incidents</a:t>
            </a:r>
          </a:p>
          <a:p>
            <a:pPr marL="971550" lvl="1" indent="-514350">
              <a:buFont typeface="+mj-lt"/>
              <a:buAutoNum type="arabicPeriod"/>
            </a:pPr>
            <a:r>
              <a:rPr lang="en-US" dirty="0">
                <a:solidFill>
                  <a:schemeClr val="bg1">
                    <a:lumMod val="65000"/>
                  </a:schemeClr>
                </a:solidFill>
              </a:rPr>
              <a:t>Monitoring website</a:t>
            </a:r>
          </a:p>
          <a:p>
            <a:pPr marL="514350" indent="-514350">
              <a:buFont typeface="+mj-lt"/>
              <a:buAutoNum type="arabicPeriod"/>
            </a:pPr>
            <a:r>
              <a:rPr lang="en-US" dirty="0">
                <a:solidFill>
                  <a:schemeClr val="bg1">
                    <a:lumMod val="65000"/>
                  </a:schemeClr>
                </a:solidFill>
              </a:rPr>
              <a:t>Link to </a:t>
            </a:r>
            <a:r>
              <a:rPr lang="en-US" dirty="0" err="1">
                <a:solidFill>
                  <a:schemeClr val="bg1">
                    <a:lumMod val="65000"/>
                  </a:schemeClr>
                </a:solidFill>
              </a:rPr>
              <a:t>Github</a:t>
            </a:r>
            <a:r>
              <a:rPr lang="en-US" dirty="0">
                <a:solidFill>
                  <a:schemeClr val="bg1">
                    <a:lumMod val="65000"/>
                  </a:schemeClr>
                </a:solidFill>
              </a:rPr>
              <a:t> download</a:t>
            </a:r>
          </a:p>
          <a:p>
            <a:pPr marL="514350" indent="-514350">
              <a:buFont typeface="+mj-lt"/>
              <a:buAutoNum type="arabicPeriod"/>
            </a:pPr>
            <a:endParaRPr lang="en-US" dirty="0"/>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
        <p:nvSpPr>
          <p:cNvPr id="8" name="Rectangle 7"/>
          <p:cNvSpPr/>
          <p:nvPr/>
        </p:nvSpPr>
        <p:spPr>
          <a:xfrm>
            <a:off x="863600" y="1790700"/>
            <a:ext cx="7696200" cy="13335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073783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Purpose?</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lstStyle/>
          <a:p>
            <a:r>
              <a:rPr lang="en-US" dirty="0"/>
              <a:t>From ISO 17025:2005, sec 5.3.2:</a:t>
            </a:r>
          </a:p>
          <a:p>
            <a:pPr marL="0" indent="0">
              <a:buNone/>
            </a:pPr>
            <a:endParaRPr lang="en-US" dirty="0"/>
          </a:p>
          <a:p>
            <a:pPr marL="514350" indent="-514350">
              <a:buFont typeface="+mj-lt"/>
              <a:buAutoNum type="arabicPeriod"/>
            </a:pPr>
            <a:endParaRPr lang="en-US" dirty="0"/>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pic>
        <p:nvPicPr>
          <p:cNvPr id="9" name="Picture 8">
            <a:extLst>
              <a:ext uri="{FF2B5EF4-FFF2-40B4-BE49-F238E27FC236}">
                <a16:creationId xmlns:a16="http://schemas.microsoft.com/office/drawing/2014/main" id="{B087B355-E62C-4F8B-8900-1E31F857D2E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21593" y="2258327"/>
            <a:ext cx="10352245" cy="1563784"/>
          </a:xfrm>
          <a:prstGeom prst="rect">
            <a:avLst/>
          </a:prstGeom>
        </p:spPr>
      </p:pic>
    </p:spTree>
    <p:extLst>
      <p:ext uri="{BB962C8B-B14F-4D97-AF65-F5344CB8AC3E}">
        <p14:creationId xmlns:p14="http://schemas.microsoft.com/office/powerpoint/2010/main" val="2068433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Purpose?</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lstStyle/>
          <a:p>
            <a:r>
              <a:rPr lang="en-US" dirty="0"/>
              <a:t>Dimensional Metrology Group</a:t>
            </a:r>
          </a:p>
          <a:p>
            <a:pPr lvl="1"/>
            <a:r>
              <a:rPr lang="en-US" dirty="0"/>
              <a:t>Identified need to be informed of unexpected outages</a:t>
            </a:r>
          </a:p>
          <a:p>
            <a:pPr lvl="1"/>
            <a:r>
              <a:rPr lang="en-US" dirty="0"/>
              <a:t>Large volume CMMs with low uncertainties (M48s), instrumentation sensitive to environment changes</a:t>
            </a:r>
          </a:p>
          <a:p>
            <a:pPr lvl="2"/>
            <a:r>
              <a:rPr lang="en-US" dirty="0"/>
              <a:t>Downtime of up to 4 days from lab temperature changes</a:t>
            </a:r>
          </a:p>
          <a:p>
            <a:pPr lvl="2"/>
            <a:r>
              <a:rPr lang="en-US" dirty="0"/>
              <a:t>Lab failure can raise temperature to up to 30 deg. C</a:t>
            </a:r>
          </a:p>
          <a:p>
            <a:pPr lvl="2"/>
            <a:r>
              <a:rPr lang="en-US" dirty="0"/>
              <a:t>Lab failure can cause water to condense</a:t>
            </a:r>
          </a:p>
          <a:p>
            <a:r>
              <a:rPr lang="en-US" dirty="0"/>
              <a:t>Commercial systems</a:t>
            </a:r>
          </a:p>
          <a:p>
            <a:pPr lvl="1"/>
            <a:r>
              <a:rPr lang="en-US" dirty="0"/>
              <a:t>Fairly expensive</a:t>
            </a:r>
          </a:p>
          <a:p>
            <a:pPr lvl="1"/>
            <a:r>
              <a:rPr lang="en-US" dirty="0"/>
              <a:t>Many, if not all, hosted data offsite (BIG no-no for NIST IT Security)</a:t>
            </a:r>
          </a:p>
          <a:p>
            <a:pPr marL="514350" indent="-514350">
              <a:buFont typeface="+mj-lt"/>
              <a:buAutoNum type="arabicPeriod"/>
            </a:pPr>
            <a:endParaRPr lang="en-US" dirty="0"/>
          </a:p>
          <a:p>
            <a:pPr marL="514350" indent="-514350">
              <a:buFont typeface="+mj-lt"/>
              <a:buAutoNum type="arabicPeriod"/>
            </a:pPr>
            <a:endParaRPr lang="en-US" dirty="0"/>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Tree>
    <p:extLst>
      <p:ext uri="{BB962C8B-B14F-4D97-AF65-F5344CB8AC3E}">
        <p14:creationId xmlns:p14="http://schemas.microsoft.com/office/powerpoint/2010/main" val="24047440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a:xfrm>
            <a:off x="838200" y="366244"/>
            <a:ext cx="10515600" cy="1325563"/>
          </a:xfrm>
        </p:spPr>
        <p:txBody>
          <a:bodyPr/>
          <a:lstStyle/>
          <a:p>
            <a:r>
              <a:rPr lang="en-US" u="sng" dirty="0">
                <a:effectLst>
                  <a:outerShdw blurRad="38100" dist="38100" dir="2700000" algn="tl">
                    <a:srgbClr val="000000">
                      <a:alpha val="43137"/>
                    </a:srgbClr>
                  </a:outerShdw>
                </a:effectLst>
              </a:rPr>
              <a:t>Purpose?</a:t>
            </a:r>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mc:AlternateContent xmlns:mc="http://schemas.openxmlformats.org/markup-compatibility/2006" xmlns:a14="http://schemas.microsoft.com/office/drawing/2010/main">
        <mc:Choice Requires="a14">
          <p:sp>
            <p:nvSpPr>
              <p:cNvPr id="3" name="TextBox 2">
                <a:extLst>
                  <a:ext uri="{FF2B5EF4-FFF2-40B4-BE49-F238E27FC236}">
                    <a16:creationId xmlns:a16="http://schemas.microsoft.com/office/drawing/2014/main" id="{43CA238A-D966-4641-8091-95D43C3EF3E4}"/>
                  </a:ext>
                </a:extLst>
              </p:cNvPr>
              <p:cNvSpPr txBox="1"/>
              <p:nvPr/>
            </p:nvSpPr>
            <p:spPr>
              <a:xfrm>
                <a:off x="3230152" y="5638378"/>
                <a:ext cx="2529089" cy="42819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𝑇</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d>
                        <m:dPr>
                          <m:ctrlPr>
                            <a:rPr lang="en-US" b="0" i="1" smtClean="0">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𝑇</m:t>
                              </m:r>
                            </m:e>
                            <m:sub>
                              <m:r>
                                <a:rPr lang="en-US" i="1">
                                  <a:latin typeface="Cambria Math" panose="02040503050406030204" pitchFamily="18" charset="0"/>
                                </a:rPr>
                                <m:t>0</m:t>
                              </m:r>
                            </m:sub>
                          </m:sSub>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𝑓</m:t>
                              </m:r>
                            </m:sub>
                          </m:sSub>
                        </m:e>
                      </m:d>
                      <m:sSup>
                        <m:sSupPr>
                          <m:ctrlPr>
                            <a:rPr lang="en-US" b="0" i="1" smtClean="0">
                              <a:latin typeface="Cambria Math" panose="02040503050406030204" pitchFamily="18" charset="0"/>
                            </a:rPr>
                          </m:ctrlPr>
                        </m:sSupPr>
                        <m:e>
                          <m:r>
                            <a:rPr lang="en-US" b="0" i="1" smtClean="0">
                              <a:latin typeface="Cambria Math" panose="02040503050406030204" pitchFamily="18" charset="0"/>
                            </a:rPr>
                            <m:t>𝑒</m:t>
                          </m:r>
                        </m:e>
                        <m:sup>
                          <m:f>
                            <m:fPr>
                              <m:ctrlPr>
                                <a:rPr lang="en-US" b="0" i="1" smtClean="0">
                                  <a:latin typeface="Cambria Math" panose="02040503050406030204" pitchFamily="18" charset="0"/>
                                </a:rPr>
                              </m:ctrlPr>
                            </m:fPr>
                            <m:num>
                              <m:r>
                                <a:rPr lang="en-US" b="0" i="1" smtClean="0">
                                  <a:latin typeface="Cambria Math" panose="02040503050406030204" pitchFamily="18" charset="0"/>
                                </a:rPr>
                                <m:t>−</m:t>
                              </m:r>
                              <m:r>
                                <a:rPr lang="en-US" b="0" i="1" smtClean="0">
                                  <a:latin typeface="Cambria Math" panose="02040503050406030204" pitchFamily="18" charset="0"/>
                                </a:rPr>
                                <m:t>𝑡</m:t>
                              </m:r>
                            </m:num>
                            <m:den>
                              <m:r>
                                <a:rPr lang="en-US" b="0" i="1" smtClean="0">
                                  <a:latin typeface="Cambria Math" panose="02040503050406030204" pitchFamily="18" charset="0"/>
                                  <a:ea typeface="Cambria Math" panose="02040503050406030204" pitchFamily="18" charset="0"/>
                                </a:rPr>
                                <m:t>𝜏</m:t>
                              </m:r>
                            </m:den>
                          </m:f>
                        </m:sup>
                      </m:sSup>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𝑇</m:t>
                          </m:r>
                        </m:e>
                        <m:sub>
                          <m:r>
                            <a:rPr lang="en-US" b="0" i="1" smtClean="0">
                              <a:latin typeface="Cambria Math" panose="02040503050406030204" pitchFamily="18" charset="0"/>
                              <a:ea typeface="Cambria Math" panose="02040503050406030204" pitchFamily="18" charset="0"/>
                            </a:rPr>
                            <m:t>𝑓</m:t>
                          </m:r>
                        </m:sub>
                      </m:sSub>
                    </m:oMath>
                  </m:oMathPara>
                </a14:m>
                <a:endParaRPr lang="en-US" dirty="0"/>
              </a:p>
            </p:txBody>
          </p:sp>
        </mc:Choice>
        <mc:Fallback xmlns="">
          <p:sp>
            <p:nvSpPr>
              <p:cNvPr id="3" name="TextBox 2">
                <a:extLst>
                  <a:ext uri="{FF2B5EF4-FFF2-40B4-BE49-F238E27FC236}">
                    <a16:creationId xmlns:a16="http://schemas.microsoft.com/office/drawing/2014/main" id="{43CA238A-D966-4641-8091-95D43C3EF3E4}"/>
                  </a:ext>
                </a:extLst>
              </p:cNvPr>
              <p:cNvSpPr txBox="1">
                <a:spLocks noRot="1" noChangeAspect="1" noMove="1" noResize="1" noEditPoints="1" noAdjustHandles="1" noChangeArrowheads="1" noChangeShapeType="1" noTextEdit="1"/>
              </p:cNvSpPr>
              <p:nvPr/>
            </p:nvSpPr>
            <p:spPr>
              <a:xfrm>
                <a:off x="3230152" y="5638378"/>
                <a:ext cx="2529089" cy="428194"/>
              </a:xfrm>
              <a:prstGeom prst="rect">
                <a:avLst/>
              </a:prstGeom>
              <a:blipFill>
                <a:blip r:embed="rId4"/>
                <a:stretch>
                  <a:fillRect b="-1429"/>
                </a:stretch>
              </a:blipFill>
            </p:spPr>
            <p:txBody>
              <a:bodyPr/>
              <a:lstStyle/>
              <a:p>
                <a:r>
                  <a:rPr lang="en-US">
                    <a:noFill/>
                  </a:rPr>
                  <a:t> </a:t>
                </a:r>
              </a:p>
            </p:txBody>
          </p:sp>
        </mc:Fallback>
      </mc:AlternateContent>
      <p:sp>
        <p:nvSpPr>
          <p:cNvPr id="9" name="Arrow: Right 8">
            <a:extLst>
              <a:ext uri="{FF2B5EF4-FFF2-40B4-BE49-F238E27FC236}">
                <a16:creationId xmlns:a16="http://schemas.microsoft.com/office/drawing/2014/main" id="{C7B410D5-48CF-4D30-B694-5F5E12024C7A}"/>
              </a:ext>
            </a:extLst>
          </p:cNvPr>
          <p:cNvSpPr/>
          <p:nvPr/>
        </p:nvSpPr>
        <p:spPr>
          <a:xfrm>
            <a:off x="5911969" y="5768962"/>
            <a:ext cx="580845" cy="20653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B1247AAF-01EB-4A0A-A98F-DAE665D8F835}"/>
                  </a:ext>
                </a:extLst>
              </p:cNvPr>
              <p:cNvSpPr txBox="1"/>
              <p:nvPr/>
            </p:nvSpPr>
            <p:spPr>
              <a:xfrm>
                <a:off x="6645542" y="5533995"/>
                <a:ext cx="2525628" cy="68236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ea typeface="Cambria Math" panose="02040503050406030204" pitchFamily="18" charset="0"/>
                        </a:rPr>
                        <m:t>𝜏</m:t>
                      </m:r>
                      <m:r>
                        <a:rPr lang="en-US" b="0" i="1" smtClean="0">
                          <a:latin typeface="Cambria Math" panose="02040503050406030204" pitchFamily="18" charset="0"/>
                        </a:rPr>
                        <m:t>=−</m:t>
                      </m:r>
                      <m:r>
                        <a:rPr lang="en-US" b="0" i="1" smtClean="0">
                          <a:latin typeface="Cambria Math" panose="02040503050406030204" pitchFamily="18" charset="0"/>
                        </a:rPr>
                        <m:t>𝑡</m:t>
                      </m:r>
                      <m:func>
                        <m:funcPr>
                          <m:ctrlPr>
                            <a:rPr lang="en-US" b="0" i="1" smtClean="0">
                              <a:latin typeface="Cambria Math" panose="02040503050406030204" pitchFamily="18" charset="0"/>
                            </a:rPr>
                          </m:ctrlPr>
                        </m:funcPr>
                        <m:fName>
                          <m:r>
                            <m:rPr>
                              <m:sty m:val="p"/>
                            </m:rPr>
                            <a:rPr lang="en-US" b="0" i="0" smtClean="0">
                              <a:latin typeface="Cambria Math" panose="02040503050406030204" pitchFamily="18" charset="0"/>
                            </a:rPr>
                            <m:t>log</m:t>
                          </m:r>
                        </m:fName>
                        <m:e>
                          <m:sSup>
                            <m:sSupPr>
                              <m:ctrlPr>
                                <a:rPr lang="en-US" b="0" i="1" smtClean="0">
                                  <a:latin typeface="Cambria Math" panose="02040503050406030204" pitchFamily="18" charset="0"/>
                                </a:rPr>
                              </m:ctrlPr>
                            </m:sSupPr>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b="0" i="1" smtClean="0">
                                          <a:latin typeface="Cambria Math" panose="02040503050406030204" pitchFamily="18" charset="0"/>
                                        </a:rPr>
                                        <m:t>𝑇</m:t>
                                      </m:r>
                                      <m:d>
                                        <m:dPr>
                                          <m:ctrlPr>
                                            <a:rPr lang="en-US" b="0" i="1" smtClean="0">
                                              <a:latin typeface="Cambria Math" panose="02040503050406030204" pitchFamily="18" charset="0"/>
                                            </a:rPr>
                                          </m:ctrlPr>
                                        </m:dPr>
                                        <m:e>
                                          <m:r>
                                            <a:rPr lang="en-US" b="0" i="1" smtClean="0">
                                              <a:latin typeface="Cambria Math" panose="02040503050406030204" pitchFamily="18" charset="0"/>
                                            </a:rPr>
                                            <m:t>𝑡</m:t>
                                          </m:r>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𝑓</m:t>
                                          </m:r>
                                        </m:sub>
                                      </m:sSub>
                                    </m:num>
                                    <m:den>
                                      <m:sSub>
                                        <m:sSubPr>
                                          <m:ctrlPr>
                                            <a:rPr lang="en-US" i="1">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0</m:t>
                                          </m:r>
                                        </m:sub>
                                      </m:sSub>
                                      <m:r>
                                        <a:rPr lang="en-US" b="0" i="1" smtClean="0">
                                          <a:latin typeface="Cambria Math" panose="02040503050406030204" pitchFamily="18" charset="0"/>
                                        </a:rPr>
                                        <m:t> −</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𝑇</m:t>
                                          </m:r>
                                        </m:e>
                                        <m:sub>
                                          <m:r>
                                            <a:rPr lang="en-US" b="0" i="1" smtClean="0">
                                              <a:latin typeface="Cambria Math" panose="02040503050406030204" pitchFamily="18" charset="0"/>
                                            </a:rPr>
                                            <m:t>𝑓</m:t>
                                          </m:r>
                                        </m:sub>
                                      </m:sSub>
                                    </m:den>
                                  </m:f>
                                </m:e>
                              </m:d>
                            </m:e>
                            <m:sup>
                              <m:r>
                                <a:rPr lang="en-US" b="0" i="1" smtClean="0">
                                  <a:latin typeface="Cambria Math" panose="02040503050406030204" pitchFamily="18" charset="0"/>
                                </a:rPr>
                                <m:t>−1</m:t>
                              </m:r>
                            </m:sup>
                          </m:sSup>
                        </m:e>
                      </m:func>
                    </m:oMath>
                  </m:oMathPara>
                </a14:m>
                <a:endParaRPr lang="en-US" dirty="0"/>
              </a:p>
            </p:txBody>
          </p:sp>
        </mc:Choice>
        <mc:Fallback xmlns="">
          <p:sp>
            <p:nvSpPr>
              <p:cNvPr id="11" name="TextBox 10">
                <a:extLst>
                  <a:ext uri="{FF2B5EF4-FFF2-40B4-BE49-F238E27FC236}">
                    <a16:creationId xmlns:a16="http://schemas.microsoft.com/office/drawing/2014/main" id="{B1247AAF-01EB-4A0A-A98F-DAE665D8F835}"/>
                  </a:ext>
                </a:extLst>
              </p:cNvPr>
              <p:cNvSpPr txBox="1">
                <a:spLocks noRot="1" noChangeAspect="1" noMove="1" noResize="1" noEditPoints="1" noAdjustHandles="1" noChangeArrowheads="1" noChangeShapeType="1" noTextEdit="1"/>
              </p:cNvSpPr>
              <p:nvPr/>
            </p:nvSpPr>
            <p:spPr>
              <a:xfrm>
                <a:off x="6645542" y="5533995"/>
                <a:ext cx="2525628" cy="682366"/>
              </a:xfrm>
              <a:prstGeom prst="rect">
                <a:avLst/>
              </a:prstGeom>
              <a:blipFill>
                <a:blip r:embed="rId5"/>
                <a:stretch>
                  <a:fillRect/>
                </a:stretch>
              </a:blipFill>
            </p:spPr>
            <p:txBody>
              <a:bodyPr/>
              <a:lstStyle/>
              <a:p>
                <a:r>
                  <a:rPr lang="en-US">
                    <a:noFill/>
                  </a:rPr>
                  <a:t> </a:t>
                </a:r>
              </a:p>
            </p:txBody>
          </p:sp>
        </mc:Fallback>
      </mc:AlternateContent>
      <p:pic>
        <p:nvPicPr>
          <p:cNvPr id="10" name="Picture 9">
            <a:extLst>
              <a:ext uri="{FF2B5EF4-FFF2-40B4-BE49-F238E27FC236}">
                <a16:creationId xmlns:a16="http://schemas.microsoft.com/office/drawing/2014/main" id="{D62D392E-C53D-4D23-84FB-E17E4F7B674A}"/>
              </a:ext>
            </a:extLst>
          </p:cNvPr>
          <p:cNvPicPr>
            <a:picLocks noChangeAspect="1"/>
          </p:cNvPicPr>
          <p:nvPr/>
        </p:nvPicPr>
        <p:blipFill>
          <a:blip r:embed="rId6"/>
          <a:stretch>
            <a:fillRect/>
          </a:stretch>
        </p:blipFill>
        <p:spPr>
          <a:xfrm>
            <a:off x="0" y="1344288"/>
            <a:ext cx="6096000" cy="4083960"/>
          </a:xfrm>
          <a:prstGeom prst="rect">
            <a:avLst/>
          </a:prstGeom>
        </p:spPr>
      </p:pic>
      <p:pic>
        <p:nvPicPr>
          <p:cNvPr id="13" name="Picture 12">
            <a:extLst>
              <a:ext uri="{FF2B5EF4-FFF2-40B4-BE49-F238E27FC236}">
                <a16:creationId xmlns:a16="http://schemas.microsoft.com/office/drawing/2014/main" id="{875E831E-E9E3-40AA-87C2-42FA997C2F3D}"/>
              </a:ext>
            </a:extLst>
          </p:cNvPr>
          <p:cNvPicPr>
            <a:picLocks noChangeAspect="1"/>
          </p:cNvPicPr>
          <p:nvPr/>
        </p:nvPicPr>
        <p:blipFill>
          <a:blip r:embed="rId7"/>
          <a:stretch>
            <a:fillRect/>
          </a:stretch>
        </p:blipFill>
        <p:spPr>
          <a:xfrm>
            <a:off x="6096000" y="1341393"/>
            <a:ext cx="6200169" cy="4041998"/>
          </a:xfrm>
          <a:prstGeom prst="rect">
            <a:avLst/>
          </a:prstGeom>
        </p:spPr>
      </p:pic>
    </p:spTree>
    <p:extLst>
      <p:ext uri="{BB962C8B-B14F-4D97-AF65-F5344CB8AC3E}">
        <p14:creationId xmlns:p14="http://schemas.microsoft.com/office/powerpoint/2010/main" val="25060585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Purpose?</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lstStyle/>
          <a:p>
            <a:r>
              <a:rPr lang="en-US" dirty="0"/>
              <a:t>Dimensional Metrology Group</a:t>
            </a:r>
          </a:p>
          <a:p>
            <a:pPr lvl="1"/>
            <a:r>
              <a:rPr lang="en-US" dirty="0"/>
              <a:t>Identified need to be informed of weekend outages</a:t>
            </a:r>
          </a:p>
          <a:p>
            <a:pPr lvl="1"/>
            <a:r>
              <a:rPr lang="en-US" dirty="0"/>
              <a:t>Large volume CMMs with low uncertainties (M48s), instrumentation sensitive to environment changes</a:t>
            </a:r>
          </a:p>
          <a:p>
            <a:r>
              <a:rPr lang="en-US" dirty="0"/>
              <a:t>Commercial systems</a:t>
            </a:r>
          </a:p>
          <a:p>
            <a:pPr lvl="1"/>
            <a:r>
              <a:rPr lang="en-US" dirty="0"/>
              <a:t>Fairly expensive</a:t>
            </a:r>
          </a:p>
          <a:p>
            <a:pPr lvl="1"/>
            <a:r>
              <a:rPr lang="en-US" dirty="0"/>
              <a:t>Many, if not all, hosted data offsite (BIG no-no for NIST IT Security)</a:t>
            </a:r>
          </a:p>
          <a:p>
            <a:pPr marL="514350" indent="-514350">
              <a:buFont typeface="+mj-lt"/>
              <a:buAutoNum type="arabicPeriod"/>
            </a:pPr>
            <a:endParaRPr lang="en-US" dirty="0"/>
          </a:p>
          <a:p>
            <a:pPr marL="514350" indent="-514350">
              <a:buFont typeface="+mj-lt"/>
              <a:buAutoNum type="arabicPeriod"/>
            </a:pPr>
            <a:endParaRPr lang="en-US" dirty="0"/>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Tree>
    <p:extLst>
      <p:ext uri="{BB962C8B-B14F-4D97-AF65-F5344CB8AC3E}">
        <p14:creationId xmlns:p14="http://schemas.microsoft.com/office/powerpoint/2010/main" val="3637943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Overview</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lstStyle/>
          <a:p>
            <a:pPr marL="514350" indent="-514350">
              <a:buFont typeface="+mj-lt"/>
              <a:buAutoNum type="arabicPeriod"/>
            </a:pPr>
            <a:r>
              <a:rPr lang="en-US" strike="sngStrike" dirty="0">
                <a:solidFill>
                  <a:schemeClr val="bg1">
                    <a:lumMod val="65000"/>
                  </a:schemeClr>
                </a:solidFill>
              </a:rPr>
              <a:t>Purpose?</a:t>
            </a:r>
          </a:p>
          <a:p>
            <a:pPr marL="971550" lvl="1" indent="-514350">
              <a:buFont typeface="+mj-lt"/>
              <a:buAutoNum type="arabicPeriod"/>
            </a:pPr>
            <a:r>
              <a:rPr lang="en-US" strike="sngStrike" dirty="0">
                <a:solidFill>
                  <a:schemeClr val="bg1">
                    <a:lumMod val="65000"/>
                  </a:schemeClr>
                </a:solidFill>
              </a:rPr>
              <a:t>ISO 17025</a:t>
            </a:r>
          </a:p>
          <a:p>
            <a:pPr marL="971550" lvl="1" indent="-514350">
              <a:buFont typeface="+mj-lt"/>
              <a:buAutoNum type="arabicPeriod"/>
            </a:pPr>
            <a:r>
              <a:rPr lang="en-US" strike="sngStrike" dirty="0">
                <a:solidFill>
                  <a:schemeClr val="bg1">
                    <a:lumMod val="65000"/>
                  </a:schemeClr>
                </a:solidFill>
              </a:rPr>
              <a:t>Temperature and humidity in Dimensional Metrology</a:t>
            </a:r>
          </a:p>
          <a:p>
            <a:pPr marL="514350" indent="-514350">
              <a:buFont typeface="+mj-lt"/>
              <a:buAutoNum type="arabicPeriod"/>
            </a:pPr>
            <a:r>
              <a:rPr lang="en-US" dirty="0"/>
              <a:t>Design and cost</a:t>
            </a:r>
          </a:p>
          <a:p>
            <a:pPr marL="514350" indent="-514350">
              <a:buFont typeface="+mj-lt"/>
              <a:buAutoNum type="arabicPeriod"/>
            </a:pPr>
            <a:r>
              <a:rPr lang="en-US" dirty="0">
                <a:solidFill>
                  <a:schemeClr val="bg1">
                    <a:lumMod val="65000"/>
                  </a:schemeClr>
                </a:solidFill>
              </a:rPr>
              <a:t>Example data</a:t>
            </a:r>
          </a:p>
          <a:p>
            <a:pPr marL="971550" lvl="1" indent="-514350">
              <a:buFont typeface="+mj-lt"/>
              <a:buAutoNum type="arabicPeriod"/>
            </a:pPr>
            <a:r>
              <a:rPr lang="en-US" dirty="0">
                <a:solidFill>
                  <a:schemeClr val="bg1">
                    <a:lumMod val="65000"/>
                  </a:schemeClr>
                </a:solidFill>
              </a:rPr>
              <a:t>Lab environment incidents</a:t>
            </a:r>
          </a:p>
          <a:p>
            <a:pPr marL="971550" lvl="1" indent="-514350">
              <a:buFont typeface="+mj-lt"/>
              <a:buAutoNum type="arabicPeriod"/>
            </a:pPr>
            <a:r>
              <a:rPr lang="en-US" dirty="0">
                <a:solidFill>
                  <a:schemeClr val="bg1">
                    <a:lumMod val="65000"/>
                  </a:schemeClr>
                </a:solidFill>
              </a:rPr>
              <a:t>Monitoring website</a:t>
            </a:r>
          </a:p>
          <a:p>
            <a:pPr marL="514350" indent="-514350">
              <a:buFont typeface="+mj-lt"/>
              <a:buAutoNum type="arabicPeriod"/>
            </a:pPr>
            <a:r>
              <a:rPr lang="en-US" dirty="0">
                <a:solidFill>
                  <a:schemeClr val="bg1">
                    <a:lumMod val="65000"/>
                  </a:schemeClr>
                </a:solidFill>
              </a:rPr>
              <a:t>Link to </a:t>
            </a:r>
            <a:r>
              <a:rPr lang="en-US" dirty="0" err="1">
                <a:solidFill>
                  <a:schemeClr val="bg1">
                    <a:lumMod val="65000"/>
                  </a:schemeClr>
                </a:solidFill>
              </a:rPr>
              <a:t>Github</a:t>
            </a:r>
            <a:r>
              <a:rPr lang="en-US" dirty="0">
                <a:solidFill>
                  <a:schemeClr val="bg1">
                    <a:lumMod val="65000"/>
                  </a:schemeClr>
                </a:solidFill>
              </a:rPr>
              <a:t> download</a:t>
            </a:r>
          </a:p>
          <a:p>
            <a:pPr marL="514350" indent="-514350">
              <a:buFont typeface="+mj-lt"/>
              <a:buAutoNum type="arabicPeriod"/>
            </a:pPr>
            <a:endParaRPr lang="en-US" dirty="0"/>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
        <p:nvSpPr>
          <p:cNvPr id="8" name="Rectangle 7"/>
          <p:cNvSpPr/>
          <p:nvPr/>
        </p:nvSpPr>
        <p:spPr>
          <a:xfrm>
            <a:off x="838200" y="3111500"/>
            <a:ext cx="2984500" cy="482600"/>
          </a:xfrm>
          <a:prstGeom prst="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15392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BA15A0-2B52-4F11-B0E7-4C68DA974D83}"/>
              </a:ext>
            </a:extLst>
          </p:cNvPr>
          <p:cNvSpPr>
            <a:spLocks noGrp="1"/>
          </p:cNvSpPr>
          <p:nvPr>
            <p:ph type="title"/>
          </p:nvPr>
        </p:nvSpPr>
        <p:spPr/>
        <p:txBody>
          <a:bodyPr/>
          <a:lstStyle/>
          <a:p>
            <a:r>
              <a:rPr lang="en-US" u="sng" dirty="0">
                <a:effectLst>
                  <a:outerShdw blurRad="38100" dist="38100" dir="2700000" algn="tl">
                    <a:srgbClr val="000000">
                      <a:alpha val="43137"/>
                    </a:srgbClr>
                  </a:outerShdw>
                </a:effectLst>
              </a:rPr>
              <a:t>Design and cost</a:t>
            </a:r>
          </a:p>
        </p:txBody>
      </p:sp>
      <p:sp>
        <p:nvSpPr>
          <p:cNvPr id="3" name="Content Placeholder 2">
            <a:extLst>
              <a:ext uri="{FF2B5EF4-FFF2-40B4-BE49-F238E27FC236}">
                <a16:creationId xmlns:a16="http://schemas.microsoft.com/office/drawing/2014/main" id="{097BD93B-85AD-4DB0-8BE7-C7DE1EEC8E1E}"/>
              </a:ext>
            </a:extLst>
          </p:cNvPr>
          <p:cNvSpPr>
            <a:spLocks noGrp="1"/>
          </p:cNvSpPr>
          <p:nvPr>
            <p:ph idx="1"/>
          </p:nvPr>
        </p:nvSpPr>
        <p:spPr/>
        <p:txBody>
          <a:bodyPr>
            <a:normAutofit/>
          </a:bodyPr>
          <a:lstStyle/>
          <a:p>
            <a:r>
              <a:rPr lang="en-US" dirty="0"/>
              <a:t>Open Source Design</a:t>
            </a:r>
          </a:p>
          <a:p>
            <a:pPr lvl="1"/>
            <a:r>
              <a:rPr lang="en-US" dirty="0"/>
              <a:t>Raspberry Pi 3 Model B using Raspbian (Debian-based Linux)</a:t>
            </a:r>
          </a:p>
          <a:p>
            <a:pPr lvl="1"/>
            <a:r>
              <a:rPr lang="en-US" dirty="0"/>
              <a:t>5 inch 800x480 display (optional)</a:t>
            </a:r>
          </a:p>
          <a:p>
            <a:pPr lvl="1"/>
            <a:r>
              <a:rPr lang="en-US" dirty="0"/>
              <a:t>Commercial sensor, need serial communications or can read through </a:t>
            </a:r>
            <a:r>
              <a:rPr lang="en-US" dirty="0" err="1"/>
              <a:t>RPi</a:t>
            </a:r>
            <a:r>
              <a:rPr lang="en-US" dirty="0"/>
              <a:t> GPIO pins</a:t>
            </a:r>
          </a:p>
          <a:p>
            <a:pPr lvl="2"/>
            <a:r>
              <a:rPr lang="en-US" dirty="0"/>
              <a:t>Traceable calibration, of course</a:t>
            </a:r>
          </a:p>
          <a:p>
            <a:pPr lvl="1"/>
            <a:r>
              <a:rPr lang="en-US" dirty="0"/>
              <a:t>Python 3 language – many, many scientific packages to expand capability</a:t>
            </a:r>
          </a:p>
          <a:p>
            <a:pPr lvl="2"/>
            <a:r>
              <a:rPr lang="en-US" dirty="0"/>
              <a:t>Data stored by month-year locally on Raspberry Pi 3</a:t>
            </a:r>
          </a:p>
          <a:p>
            <a:pPr lvl="2"/>
            <a:r>
              <a:rPr lang="en-US" dirty="0"/>
              <a:t>Library to send email and text messages</a:t>
            </a:r>
          </a:p>
          <a:p>
            <a:pPr marL="514350" indent="-514350">
              <a:buFont typeface="+mj-lt"/>
              <a:buAutoNum type="arabicPeriod"/>
            </a:pPr>
            <a:endParaRPr lang="en-US" dirty="0"/>
          </a:p>
          <a:p>
            <a:pPr marL="971550" lvl="1" indent="-514350">
              <a:buFont typeface="+mj-lt"/>
              <a:buAutoNum type="arabicPeriod"/>
            </a:pPr>
            <a:endParaRPr lang="en-US" dirty="0"/>
          </a:p>
          <a:p>
            <a:pPr marL="514350" indent="-514350">
              <a:buFont typeface="+mj-lt"/>
              <a:buAutoNum type="arabicPeriod"/>
            </a:pPr>
            <a:endParaRPr lang="en-US" dirty="0"/>
          </a:p>
        </p:txBody>
      </p:sp>
      <p:pic>
        <p:nvPicPr>
          <p:cNvPr id="4" name="Picture 3">
            <a:extLst>
              <a:ext uri="{FF2B5EF4-FFF2-40B4-BE49-F238E27FC236}">
                <a16:creationId xmlns:a16="http://schemas.microsoft.com/office/drawing/2014/main" id="{0E93249F-ADD7-470E-A633-BA7B3B72241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569196" y="6421319"/>
            <a:ext cx="2471928" cy="329184"/>
          </a:xfrm>
          <a:prstGeom prst="rect">
            <a:avLst/>
          </a:prstGeom>
        </p:spPr>
      </p:pic>
      <p:sp>
        <p:nvSpPr>
          <p:cNvPr id="5" name="Rectangle 4">
            <a:extLst>
              <a:ext uri="{FF2B5EF4-FFF2-40B4-BE49-F238E27FC236}">
                <a16:creationId xmlns:a16="http://schemas.microsoft.com/office/drawing/2014/main" id="{27CB5A51-4A80-47E3-AA8D-38D0BCE17E89}"/>
              </a:ext>
            </a:extLst>
          </p:cNvPr>
          <p:cNvSpPr/>
          <p:nvPr/>
        </p:nvSpPr>
        <p:spPr>
          <a:xfrm>
            <a:off x="0" y="6276702"/>
            <a:ext cx="12192001" cy="78377"/>
          </a:xfrm>
          <a:prstGeom prst="rect">
            <a:avLst/>
          </a:prstGeom>
          <a:gradFill flip="none" rotWithShape="1">
            <a:gsLst>
              <a:gs pos="0">
                <a:schemeClr val="dk1">
                  <a:lumMod val="67000"/>
                </a:schemeClr>
              </a:gs>
              <a:gs pos="18000">
                <a:schemeClr val="dk1">
                  <a:lumMod val="97000"/>
                  <a:lumOff val="3000"/>
                </a:schemeClr>
              </a:gs>
              <a:gs pos="68000">
                <a:schemeClr val="dk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4D81EF02-9FF3-4A63-BE31-70F593BCB5B9}"/>
              </a:ext>
            </a:extLst>
          </p:cNvPr>
          <p:cNvSpPr txBox="1"/>
          <p:nvPr/>
        </p:nvSpPr>
        <p:spPr>
          <a:xfrm>
            <a:off x="7105759" y="6315890"/>
            <a:ext cx="2463437" cy="553998"/>
          </a:xfrm>
          <a:prstGeom prst="rect">
            <a:avLst/>
          </a:prstGeom>
          <a:noFill/>
        </p:spPr>
        <p:txBody>
          <a:bodyPr wrap="square" rtlCol="0">
            <a:spAutoFit/>
          </a:bodyPr>
          <a:lstStyle/>
          <a:p>
            <a:pPr algn="r"/>
            <a:r>
              <a:rPr lang="en-US" sz="1000" b="1" dirty="0">
                <a:effectLst>
                  <a:outerShdw blurRad="38100" dist="38100" dir="2700000" algn="tl">
                    <a:srgbClr val="000000">
                      <a:alpha val="43137"/>
                    </a:srgbClr>
                  </a:outerShdw>
                </a:effectLst>
                <a:cs typeface="Times New Roman" panose="02020603050405020304" pitchFamily="18" charset="0"/>
              </a:rPr>
              <a:t>Dimensional Metrology Group</a:t>
            </a:r>
          </a:p>
          <a:p>
            <a:pPr algn="r"/>
            <a:r>
              <a:rPr lang="en-US" sz="1000" b="1" dirty="0">
                <a:effectLst>
                  <a:outerShdw blurRad="38100" dist="38100" dir="2700000" algn="tl">
                    <a:srgbClr val="000000">
                      <a:alpha val="43137"/>
                    </a:srgbClr>
                  </a:outerShdw>
                </a:effectLst>
                <a:cs typeface="Times New Roman" panose="02020603050405020304" pitchFamily="18" charset="0"/>
              </a:rPr>
              <a:t>Engineering Physics Division</a:t>
            </a:r>
          </a:p>
          <a:p>
            <a:pPr algn="r"/>
            <a:r>
              <a:rPr lang="en-US" sz="1000" b="1" dirty="0">
                <a:effectLst>
                  <a:outerShdw blurRad="38100" dist="38100" dir="2700000" algn="tl">
                    <a:srgbClr val="000000">
                      <a:alpha val="43137"/>
                    </a:srgbClr>
                  </a:outerShdw>
                </a:effectLst>
                <a:cs typeface="Times New Roman" panose="02020603050405020304" pitchFamily="18" charset="0"/>
              </a:rPr>
              <a:t>Physical Measurement Laboratory</a:t>
            </a:r>
          </a:p>
        </p:txBody>
      </p:sp>
      <p:sp>
        <p:nvSpPr>
          <p:cNvPr id="7" name="TextBox 6">
            <a:extLst>
              <a:ext uri="{FF2B5EF4-FFF2-40B4-BE49-F238E27FC236}">
                <a16:creationId xmlns:a16="http://schemas.microsoft.com/office/drawing/2014/main" id="{57F0F4DB-266D-4C21-A78D-C5DCCC69F78F}"/>
              </a:ext>
            </a:extLst>
          </p:cNvPr>
          <p:cNvSpPr txBox="1"/>
          <p:nvPr/>
        </p:nvSpPr>
        <p:spPr>
          <a:xfrm>
            <a:off x="0" y="6437919"/>
            <a:ext cx="6035040" cy="276999"/>
          </a:xfrm>
          <a:prstGeom prst="rect">
            <a:avLst/>
          </a:prstGeom>
          <a:noFill/>
        </p:spPr>
        <p:txBody>
          <a:bodyPr wrap="square" rtlCol="0">
            <a:spAutoFit/>
          </a:bodyPr>
          <a:lstStyle/>
          <a:p>
            <a:r>
              <a:rPr lang="en-US" sz="1200" dirty="0">
                <a:effectLst>
                  <a:outerShdw blurRad="38100" dist="38100" dir="2700000" algn="tl">
                    <a:srgbClr val="000000">
                      <a:alpha val="43137"/>
                    </a:srgbClr>
                  </a:outerShdw>
                </a:effectLst>
              </a:rPr>
              <a:t>www.nist.gov/pml/engineering-physics-division/dimensional-metrology</a:t>
            </a:r>
          </a:p>
        </p:txBody>
      </p:sp>
    </p:spTree>
    <p:extLst>
      <p:ext uri="{BB962C8B-B14F-4D97-AF65-F5344CB8AC3E}">
        <p14:creationId xmlns:p14="http://schemas.microsoft.com/office/powerpoint/2010/main" val="154442573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35323</TotalTime>
  <Words>4499</Words>
  <Application>Microsoft Office PowerPoint</Application>
  <PresentationFormat>Widescreen</PresentationFormat>
  <Paragraphs>334</Paragraphs>
  <Slides>24</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Calibri Light</vt:lpstr>
      <vt:lpstr>Cambria Math</vt:lpstr>
      <vt:lpstr>Times New Roman</vt:lpstr>
      <vt:lpstr>Office Theme</vt:lpstr>
      <vt:lpstr>Low-cost Laboratory Environment Monitoring and Alert System</vt:lpstr>
      <vt:lpstr>Overview</vt:lpstr>
      <vt:lpstr>Overview</vt:lpstr>
      <vt:lpstr>Purpose?</vt:lpstr>
      <vt:lpstr>Purpose?</vt:lpstr>
      <vt:lpstr>Purpose?</vt:lpstr>
      <vt:lpstr>Purpose?</vt:lpstr>
      <vt:lpstr>Overview</vt:lpstr>
      <vt:lpstr>Design and cost</vt:lpstr>
      <vt:lpstr>Design and cost</vt:lpstr>
      <vt:lpstr>Design and cost</vt:lpstr>
      <vt:lpstr>Design and cost</vt:lpstr>
      <vt:lpstr>Design and cost</vt:lpstr>
      <vt:lpstr>Design and cost</vt:lpstr>
      <vt:lpstr>Design and cost</vt:lpstr>
      <vt:lpstr>Overview</vt:lpstr>
      <vt:lpstr>Example Data</vt:lpstr>
      <vt:lpstr>Example Data</vt:lpstr>
      <vt:lpstr>Example Data</vt:lpstr>
      <vt:lpstr>Example Data</vt:lpstr>
      <vt:lpstr>Example Data</vt:lpstr>
      <vt:lpstr>Overview</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Sphere diameter measurement by interferometry with repeatability that breaks the nanometer-picometer threshold.</dc:title>
  <dc:creator>Stanfield, Eric S. (Fed)</dc:creator>
  <cp:lastModifiedBy>Michael Braine</cp:lastModifiedBy>
  <cp:revision>1247</cp:revision>
  <dcterms:created xsi:type="dcterms:W3CDTF">2017-06-12T16:34:20Z</dcterms:created>
  <dcterms:modified xsi:type="dcterms:W3CDTF">2018-08-29T20:52:59Z</dcterms:modified>
</cp:coreProperties>
</file>

<file path=docProps/thumbnail.jpeg>
</file>